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4" r:id="rId6"/>
    <p:sldId id="259" r:id="rId7"/>
    <p:sldId id="280" r:id="rId8"/>
    <p:sldId id="276" r:id="rId9"/>
    <p:sldId id="260" r:id="rId10"/>
    <p:sldId id="273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FFFFCC"/>
    <a:srgbClr val="E46C0A"/>
    <a:srgbClr val="FFCC66"/>
    <a:srgbClr val="FFFFFF"/>
    <a:srgbClr val="B7C4E3"/>
    <a:srgbClr val="CDD6EB"/>
    <a:srgbClr val="E3D5D9"/>
    <a:srgbClr val="E8D0DE"/>
    <a:srgbClr val="E5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3094" autoAdjust="0"/>
  </p:normalViewPr>
  <p:slideViewPr>
    <p:cSldViewPr snapToGrid="0">
      <p:cViewPr>
        <p:scale>
          <a:sx n="70" d="100"/>
          <a:sy n="70" d="100"/>
        </p:scale>
        <p:origin x="-102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758927493987662"/>
          <c:w val="0.98096362596458631"/>
          <c:h val="0.59331659026959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სამედიცინო დაწესებულებაში მიმართვიანობა ავადმყოფობის დროს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53480797780385E-2"/>
                  <c:y val="-9.66747782980347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7-4347-A280-250F4B921D6E}"/>
                </c:ext>
              </c:extLst>
            </c:dLbl>
            <c:dLbl>
              <c:idx val="1"/>
              <c:layout>
                <c:manualLayout>
                  <c:x val="4.1992014144732547E-2"/>
                  <c:y val="-4.53618704081395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7-4347-A280-250F4B921D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47-4347-A280-250F4B921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980416"/>
        <c:axId val="190419328"/>
        <c:axId val="0"/>
      </c:bar3DChart>
      <c:catAx>
        <c:axId val="18798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0419328"/>
        <c:crosses val="autoZero"/>
        <c:auto val="1"/>
        <c:lblAlgn val="ctr"/>
        <c:lblOffset val="100"/>
        <c:noMultiLvlLbl val="0"/>
      </c:catAx>
      <c:valAx>
        <c:axId val="190419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798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 err="1" smtClean="0">
                <a:solidFill>
                  <a:srgbClr val="002060"/>
                </a:solidFill>
              </a:rPr>
              <a:t>სიძვირის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გამო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ბოლო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30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დღის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მანძილზე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ვერ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მიმართა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სამედიცინო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დაწესებულებას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281181099184167"/>
          <c:y val="3.62150873723299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27703779741582E-2"/>
          <c:y val="0.26106768929798868"/>
          <c:w val="0.95434459244051684"/>
          <c:h val="0.58436077125291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594643708892362E-2"/>
                  <c:y val="-5.0236726821158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16.7%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71-4044-A22D-4EF6F44F4E94}"/>
                </c:ext>
              </c:extLst>
            </c:dLbl>
            <c:dLbl>
              <c:idx val="1"/>
              <c:layout>
                <c:manualLayout>
                  <c:x val="3.5970709294503037E-2"/>
                  <c:y val="-7.78554765535255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6.8%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1-4044-A22D-4EF6F44F4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16.7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71-4044-A22D-4EF6F44F4E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672896"/>
        <c:axId val="42675584"/>
        <c:axId val="0"/>
      </c:bar3DChart>
      <c:catAx>
        <c:axId val="4267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675584"/>
        <c:crosses val="autoZero"/>
        <c:auto val="1"/>
        <c:lblAlgn val="ctr"/>
        <c:lblOffset val="100"/>
        <c:noMultiLvlLbl val="0"/>
      </c:catAx>
      <c:valAx>
        <c:axId val="4267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67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79840"/>
        <c:axId val="152181376"/>
      </c:barChart>
      <c:catAx>
        <c:axId val="15217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2181376"/>
        <c:crosses val="autoZero"/>
        <c:auto val="1"/>
        <c:lblAlgn val="ctr"/>
        <c:lblOffset val="100"/>
        <c:noMultiLvlLbl val="0"/>
      </c:catAx>
      <c:valAx>
        <c:axId val="152181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17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68576"/>
        <c:axId val="152570112"/>
      </c:barChart>
      <c:catAx>
        <c:axId val="1525685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2570112"/>
        <c:crosses val="autoZero"/>
        <c:auto val="1"/>
        <c:lblAlgn val="ctr"/>
        <c:lblOffset val="100"/>
        <c:noMultiLvlLbl val="0"/>
      </c:catAx>
      <c:valAx>
        <c:axId val="15257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56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76666425932223"/>
          <c:y val="0.18765037362554102"/>
          <c:w val="0.5621971405407673"/>
          <c:h val="0.73135859528161618"/>
        </c:manualLayout>
      </c:layout>
      <c:pieChart>
        <c:varyColors val="1"/>
        <c:ser>
          <c:idx val="0"/>
          <c:order val="0"/>
          <c:explosion val="8"/>
          <c:dPt>
            <c:idx val="6"/>
            <c:bubble3D val="0"/>
          </c:dPt>
          <c:dLbls>
            <c:dLbl>
              <c:idx val="1"/>
              <c:layout>
                <c:manualLayout>
                  <c:x val="4.791535136356647E-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4950418411991369E-2"/>
                  <c:y val="0.10055246480864657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032763912985454E-3"/>
                  <c:y val="3.692506746515840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854183653976079E-2"/>
                  <c:y val="-4.338469697974182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721499177620083"/>
                  <c:y val="2.3475076786740163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Sheet2!$A$21:$A$27</c:f>
              <c:strCache>
                <c:ptCount val="7"/>
                <c:pt idx="0">
                  <c:v>გადაუდებელი ამბულატორია</c:v>
                </c:pt>
                <c:pt idx="1">
                  <c:v>იმუნიზაცია</c:v>
                </c:pt>
                <c:pt idx="2">
                  <c:v>გადაუდებელი სტაციონარი</c:v>
                </c:pt>
                <c:pt idx="3">
                  <c:v>გეგმიური ქირურგია</c:v>
                </c:pt>
                <c:pt idx="4">
                  <c:v>კარდიოქირურგია</c:v>
                </c:pt>
                <c:pt idx="5">
                  <c:v>მშობიარობა და საკეისრო კვეთა</c:v>
                </c:pt>
                <c:pt idx="6">
                  <c:v>ქიმიო, ჰორმონო და სხივური თერაპია</c:v>
                </c:pt>
              </c:strCache>
            </c:strRef>
          </c:cat>
          <c:val>
            <c:numRef>
              <c:f>Sheet2!$B$21:$B$27</c:f>
              <c:numCache>
                <c:formatCode>General</c:formatCode>
                <c:ptCount val="7"/>
                <c:pt idx="0">
                  <c:v>1218083</c:v>
                </c:pt>
                <c:pt idx="1">
                  <c:v>408285</c:v>
                </c:pt>
                <c:pt idx="2">
                  <c:v>552366</c:v>
                </c:pt>
                <c:pt idx="3">
                  <c:v>239401</c:v>
                </c:pt>
                <c:pt idx="4">
                  <c:v>8287</c:v>
                </c:pt>
                <c:pt idx="5">
                  <c:v>136935</c:v>
                </c:pt>
                <c:pt idx="6">
                  <c:v>100682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637" y="1820313"/>
            <a:ext cx="9048466" cy="334370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საქართველოს ჯანდაცვის სისტემა-</a:t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მიღწევები,  გამოწვევები </a:t>
            </a: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და მომავლის ხედვა</a:t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4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200" dirty="0" smtClean="0">
                <a:solidFill>
                  <a:schemeClr val="accent5">
                    <a:lumMod val="75000"/>
                  </a:schemeClr>
                </a:solidFill>
              </a:rPr>
              <a:t>2018 წელი</a:t>
            </a:r>
            <a:r>
              <a:rPr lang="ka-GE" sz="22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ka-GE" sz="2200" dirty="0" smtClean="0">
                <a:solidFill>
                  <a:schemeClr val="accent5">
                    <a:lumMod val="75000"/>
                  </a:schemeClr>
                </a:solidFill>
              </a:rPr>
              <a:t> 25 დეკემბერი</a:t>
            </a: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82" y="165253"/>
            <a:ext cx="4474473" cy="12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3" y="-218063"/>
            <a:ext cx="10972800" cy="1040524"/>
          </a:xfrm>
        </p:spPr>
        <p:txBody>
          <a:bodyPr>
            <a:normAutofit/>
          </a:bodyPr>
          <a:lstStyle/>
          <a:p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გზა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C </a:t>
            </a:r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ჰეპატიტის ელიმინაციისკენ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466923" y="1287116"/>
            <a:ext cx="578620" cy="400329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ელიმინაცია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6545" y="1033194"/>
            <a:ext cx="10317192" cy="4570459"/>
            <a:chOff x="281257" y="1617969"/>
            <a:chExt cx="10317192" cy="4570459"/>
          </a:xfrm>
        </p:grpSpPr>
        <p:cxnSp>
          <p:nvCxnSpPr>
            <p:cNvPr id="6" name="Straight Connector 5"/>
            <p:cNvCxnSpPr>
              <a:endCxn id="69" idx="5"/>
            </p:cNvCxnSpPr>
            <p:nvPr/>
          </p:nvCxnSpPr>
          <p:spPr>
            <a:xfrm>
              <a:off x="696686" y="3888428"/>
              <a:ext cx="9710057" cy="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161377" y="3888428"/>
              <a:ext cx="1028933" cy="2215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1257" y="6179376"/>
              <a:ext cx="3880120" cy="8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6686" y="5562660"/>
              <a:ext cx="3702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6696" y="4761475"/>
              <a:ext cx="3645325" cy="7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290564" y="3888428"/>
              <a:ext cx="1097280" cy="2107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2328" y="6004558"/>
              <a:ext cx="37272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9017" y="5390604"/>
              <a:ext cx="33266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33470" y="4617015"/>
              <a:ext cx="2926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606840" y="1617969"/>
              <a:ext cx="1027611" cy="2255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32185" y="1632857"/>
              <a:ext cx="37181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556439" y="2243100"/>
              <a:ext cx="3326673" cy="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03586" y="2965271"/>
              <a:ext cx="40867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9103009" y="2239346"/>
              <a:ext cx="740595" cy="1629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776700" y="2239346"/>
              <a:ext cx="3326673" cy="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455962" y="3085887"/>
              <a:ext cx="2999619" cy="13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20468565">
              <a:off x="5454919" y="3187339"/>
              <a:ext cx="492443" cy="76022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2016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293565">
              <a:off x="4897567" y="4001767"/>
              <a:ext cx="492443" cy="83149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F0"/>
                  </a:solidFill>
                </a:rPr>
                <a:t>2015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293565">
              <a:off x="9116915" y="4027481"/>
              <a:ext cx="492443" cy="71877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2017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20468565">
              <a:off x="9664068" y="3222172"/>
              <a:ext cx="492443" cy="760223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2018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19783" y="4165668"/>
              <a:ext cx="2693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ჰეპატიტის მსოფლიო სამიტი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5831" y="4817756"/>
              <a:ext cx="3766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მემორანდუმი საქართველოს მთავრობასა და კომპანია გილეადს შორის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4137" y="5603653"/>
              <a:ext cx="4754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ჰეპატიტის ელიმინაციის პროგრამის ამოქმედება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19824" y="1638493"/>
              <a:ext cx="399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გაუქმდა პაციენტის ჩართვის კრიტერიუმი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38055" y="2380496"/>
              <a:ext cx="3850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პროგრამას დაემატა         სოფოსბუვირ/ლედიპასვირის რეჟიმი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90163" y="3061823"/>
              <a:ext cx="2955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დამტკიცდა ელიმინაციის</a:t>
              </a:r>
            </a:p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 2016-2020 წლების სამოქმედო გეგმა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40091" y="5481338"/>
              <a:ext cx="4299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C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ჰეპატიტის სკრინინგის პროტოკოლის დამტკიცება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43163" y="4761475"/>
              <a:ext cx="3152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ელექტრონული სკრინინგის სიტემის გაძლიერება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46667" y="4006742"/>
              <a:ext cx="3202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2-ე მსოფლიო ჰეპატიტის სამიტი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13323" y="2223268"/>
              <a:ext cx="3566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მნიშვნელოვნად გაიზარდა დიაგნოსტიკურ კვლევებზე ფინანსური ხელმისაწვდომობა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7196" y="3133132"/>
              <a:ext cx="3160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b="1" dirty="0" smtClean="0">
                  <a:solidFill>
                    <a:srgbClr val="C00000"/>
                  </a:solidFill>
                </a:rPr>
                <a:t>       დეცენტრალიზაცია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9" name="Right Triangle 68"/>
            <p:cNvSpPr/>
            <p:nvPr/>
          </p:nvSpPr>
          <p:spPr>
            <a:xfrm rot="13684043">
              <a:off x="10243457" y="3701114"/>
              <a:ext cx="326572" cy="383413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247" y="5645171"/>
            <a:ext cx="4868259" cy="116955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ჰარვონის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რეჟიმით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განკურნების მაჩვენებელი 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98.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438249" y="3130060"/>
            <a:ext cx="1028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2020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394992" y="686347"/>
            <a:ext cx="2059540" cy="1694149"/>
            <a:chOff x="2438280" y="1649972"/>
            <a:chExt cx="5212080" cy="5212080"/>
          </a:xfrm>
          <a:effectLst>
            <a:outerShdw blurRad="508000" dist="38100" dir="8100000" sx="106000" sy="106000" algn="tr" rotWithShape="0">
              <a:prstClr val="black">
                <a:alpha val="18000"/>
              </a:prstClr>
            </a:outerShdw>
          </a:effectLst>
        </p:grpSpPr>
        <p:sp>
          <p:nvSpPr>
            <p:cNvPr id="44" name="Oval 43"/>
            <p:cNvSpPr/>
            <p:nvPr/>
          </p:nvSpPr>
          <p:spPr>
            <a:xfrm>
              <a:off x="2438280" y="1649972"/>
              <a:ext cx="5212080" cy="521208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719446" y="2021468"/>
              <a:ext cx="4610429" cy="44690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003673" y="2438560"/>
              <a:ext cx="4101420" cy="3606024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277145" y="3605635"/>
              <a:ext cx="1554480" cy="1554479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453086" y="2913431"/>
              <a:ext cx="3264150" cy="260863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40996" y="1210255"/>
            <a:ext cx="120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C00000"/>
                </a:solidFill>
              </a:rPr>
              <a:t>სამიზნე</a:t>
            </a:r>
          </a:p>
          <a:p>
            <a:pPr algn="ctr"/>
            <a:r>
              <a:rPr lang="ka-GE" dirty="0" smtClean="0">
                <a:solidFill>
                  <a:srgbClr val="C00000"/>
                </a:solidFill>
              </a:rPr>
              <a:t>90-95-95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36638" y="5617818"/>
            <a:ext cx="4938912" cy="8309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სკრინინგი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ჩაიტარა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2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373 372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პირმა</a:t>
            </a:r>
          </a:p>
          <a:p>
            <a:pPr algn="ctr"/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მკურნალობა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დაიწყო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51 879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მა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პირმა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მკურნალობა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დაასრულა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7950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მა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პირმა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598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1D276ED-AD3B-4F46-980B-5501048B5151}"/>
              </a:ext>
            </a:extLst>
          </p:cNvPr>
          <p:cNvSpPr txBox="1"/>
          <p:nvPr/>
        </p:nvSpPr>
        <p:spPr>
          <a:xfrm>
            <a:off x="578570" y="2795997"/>
            <a:ext cx="5390759" cy="694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r">
              <a:lnSpc>
                <a:spcPct val="80000"/>
              </a:lnSpc>
              <a:defRPr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დიაგნოზთან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შეჭიდული ჯგუფების სისტემის დანერგვა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DRG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678049" y="5086055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F991D6C-022B-454E-9C10-066DC2FE1797}"/>
              </a:ext>
            </a:extLst>
          </p:cNvPr>
          <p:cNvGrpSpPr/>
          <p:nvPr/>
        </p:nvGrpSpPr>
        <p:grpSpPr>
          <a:xfrm rot="1642297">
            <a:off x="782925" y="2232286"/>
            <a:ext cx="5926433" cy="433069"/>
            <a:chOff x="382366" y="4082505"/>
            <a:chExt cx="5924890" cy="4330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F6AD1EF-336B-4E2E-B3F8-90A7D2838BC4}"/>
                </a:ext>
              </a:extLst>
            </p:cNvPr>
            <p:cNvSpPr/>
            <p:nvPr/>
          </p:nvSpPr>
          <p:spPr>
            <a:xfrm rot="3580869">
              <a:off x="2855301" y="1863026"/>
              <a:ext cx="179613" cy="5125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92" y="-301698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dirty="0" smtClean="0">
                <a:solidFill>
                  <a:schemeClr val="accent5">
                    <a:lumMod val="75000"/>
                  </a:schemeClr>
                </a:solidFill>
              </a:rPr>
              <a:t>შემდგომი ნაბიჯები</a:t>
            </a:r>
            <a:endParaRPr lang="en-IN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F7FB50B-A365-4760-992C-E1F5A0E15C53}"/>
              </a:ext>
            </a:extLst>
          </p:cNvPr>
          <p:cNvSpPr txBox="1"/>
          <p:nvPr/>
        </p:nvSpPr>
        <p:spPr>
          <a:xfrm>
            <a:off x="2221691" y="523433"/>
            <a:ext cx="3679371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ჯანმო-ევროკავშირი-ლუქსემბურგის 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</a:t>
            </a:r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პარტნიორობა (WHO-EU-Luxembourg- UHCP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r">
              <a:defRPr/>
            </a:pPr>
            <a:endParaRPr lang="en-US" sz="3200" b="1" kern="0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44" y="-83938"/>
            <a:ext cx="1419456" cy="4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198533" y="13306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   სტრატეგიული შესყიდვის რეფორმიერება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3461692" y="1509029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218666" y="4113330"/>
            <a:ext cx="5682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სელექტიური კონტრაქტირების გაფართოება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6671" y="54753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პირველადი ჯანდაცვის სისტემის განვითარების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ხელშეწყობა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713333" y="1130433"/>
            <a:ext cx="5423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მდგრადი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43239" y="2550762"/>
            <a:ext cx="630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მედიკამენტების პროგრამის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გაფართოება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13333" y="3880983"/>
            <a:ext cx="630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ჯანდაცვის სერვისების ხარისხის 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13334" y="5058360"/>
            <a:ext cx="595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ელექტრონული  ჯანმრთელობის  ჩანაწერების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დანერგვა ქვეყნის მასშტაბით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F6AD1EF-336B-4E2E-B3F8-90A7D2838BC4}"/>
              </a:ext>
            </a:extLst>
          </p:cNvPr>
          <p:cNvSpPr/>
          <p:nvPr/>
        </p:nvSpPr>
        <p:spPr>
          <a:xfrm rot="16355401" flipH="1">
            <a:off x="8821585" y="-82450"/>
            <a:ext cx="170200" cy="4523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6713334" y="3478382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8934364" y="2687988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18849A0-0099-4EDC-A3B4-999C83573BEF}"/>
              </a:ext>
            </a:extLst>
          </p:cNvPr>
          <p:cNvSpPr/>
          <p:nvPr/>
        </p:nvSpPr>
        <p:spPr>
          <a:xfrm rot="16200000" flipV="1">
            <a:off x="9665160" y="3337617"/>
            <a:ext cx="6317075" cy="320190"/>
          </a:xfrm>
          <a:prstGeom prst="ellipse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157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57" y="0"/>
            <a:ext cx="10972800" cy="1143000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დემოგრაფიული და სოციალურ-ეკონომიკური მდგომარეობა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 (2017 </a:t>
            </a: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წელი)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35" y="2862344"/>
            <a:ext cx="34262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მოსახლეობა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3 728 300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შობადობა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14.3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სიკვდილიანობა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– 12.8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სიცოცხლის საშუალო ხანგრძლივობა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73.5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27064" y="1326808"/>
            <a:ext cx="49649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დედათა სიკვდილობა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13.1 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ახალშობილთა სიკვდილიანობა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9.6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ხუთწლამდე ასაკის  ბავშვთა სიკვდილობა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11.1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22029" y="3518295"/>
            <a:ext cx="37928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მშპ ერთ სულზე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4067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$US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მშპ-ის ზრდის ტემპი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5.0%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2581" y="5440104"/>
            <a:ext cx="8239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ჯანდაცვაზე სახელმწიფო დანახარჯების წილი მშპ-დან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3.1% </a:t>
            </a:r>
          </a:p>
          <a:p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ჯანდაცვაზე სახელმწიფო დანახარჯები ერთ სულზე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(USD) –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17</a:t>
            </a:r>
          </a:p>
          <a:p>
            <a:endParaRPr lang="en-US" dirty="0"/>
          </a:p>
        </p:txBody>
      </p:sp>
      <p:pic>
        <p:nvPicPr>
          <p:cNvPr id="21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 rot="758580">
            <a:off x="6308476" y="1568007"/>
            <a:ext cx="895843" cy="1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mography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1843527"/>
            <a:ext cx="1060913" cy="1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00" y="3527646"/>
            <a:ext cx="1083929" cy="97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36" y="5487623"/>
            <a:ext cx="1069245" cy="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95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51758" y="487446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9334" y="237055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000" b="1" kern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322171" y="-43168"/>
            <a:ext cx="10363200" cy="9100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18770" y="132930"/>
            <a:ext cx="88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HUES)</a:t>
            </a:r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 შედეგები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598" y="17537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17249" y="1199752"/>
            <a:ext cx="67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შემცირდა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არსებული</a:t>
            </a:r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ბარიერები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მდიდარ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ღარიბ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შინამეურნეობებს</a:t>
            </a:r>
            <a:r>
              <a:rPr lang="en-US" dirty="0" smtClean="0">
                <a:solidFill>
                  <a:srgbClr val="17375E"/>
                </a:solidFill>
              </a:rPr>
              <a:t>, </a:t>
            </a:r>
            <a:r>
              <a:rPr lang="en-US" dirty="0" err="1" smtClean="0">
                <a:solidFill>
                  <a:srgbClr val="17375E"/>
                </a:solidFill>
              </a:rPr>
              <a:t>ქალაქისა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სოფლის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მოსახლეობას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შორის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6998" y="20585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47550"/>
            <a:ext cx="6099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7375E"/>
                </a:solidFill>
              </a:rPr>
              <a:t>გაიზარდა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მოხმარება</a:t>
            </a:r>
            <a:r>
              <a:rPr lang="en-US" sz="1700" dirty="0" smtClean="0">
                <a:solidFill>
                  <a:srgbClr val="17375E"/>
                </a:solidFill>
              </a:rPr>
              <a:t>, </a:t>
            </a:r>
            <a:r>
              <a:rPr lang="en-US" sz="1700" dirty="0" err="1" smtClean="0">
                <a:solidFill>
                  <a:srgbClr val="17375E"/>
                </a:solidFill>
              </a:rPr>
              <a:t>განსაკუთრებით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სოფლად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ღარიბ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შინამეურნეობებში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endParaRPr lang="en-US" sz="1700" dirty="0">
              <a:solidFill>
                <a:srgbClr val="17375E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439886250"/>
              </p:ext>
            </p:extLst>
          </p:nvPr>
        </p:nvGraphicFramePr>
        <p:xfrm>
          <a:off x="543347" y="3293881"/>
          <a:ext cx="4670007" cy="327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5135" y="2647550"/>
            <a:ext cx="579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მოხმარების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მატება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უკავშირდება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ფინანსური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ხელმისაწვდომობის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გაზრდას</a:t>
            </a:r>
            <a:r>
              <a:rPr lang="en-US" sz="1600" dirty="0" smtClean="0">
                <a:solidFill>
                  <a:srgbClr val="17375E"/>
                </a:solidFill>
              </a:rPr>
              <a:t>, </a:t>
            </a:r>
            <a:r>
              <a:rPr lang="en-US" sz="1600" dirty="0" err="1" smtClean="0">
                <a:solidFill>
                  <a:srgbClr val="17375E"/>
                </a:solidFill>
              </a:rPr>
              <a:t>და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არა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გაზრდილ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საჭიროებას</a:t>
            </a:r>
            <a:endParaRPr lang="en-US" sz="1600" dirty="0">
              <a:solidFill>
                <a:srgbClr val="17375E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545095107"/>
              </p:ext>
            </p:extLst>
          </p:nvPr>
        </p:nvGraphicFramePr>
        <p:xfrm>
          <a:off x="5954895" y="3389971"/>
          <a:ext cx="6119757" cy="32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/>
          <p:cNvSpPr/>
          <p:nvPr/>
        </p:nvSpPr>
        <p:spPr>
          <a:xfrm>
            <a:off x="2996874" y="867473"/>
            <a:ext cx="7215273" cy="13104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1103" y="3507503"/>
            <a:ext cx="349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solidFill>
                  <a:srgbClr val="002060"/>
                </a:solidFill>
              </a:rPr>
              <a:t>სამედიცინო დაწესებულებაში მიმართვიანობა ავადმყოფობის დროს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8" y="502262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997563"/>
            <a:ext cx="1504903" cy="3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132930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4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532800" y="116777"/>
            <a:ext cx="6000221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(HUES)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 შედეგები</a:t>
            </a:r>
            <a:endParaRPr lang="en-US" sz="2400" b="1" spc="-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2957" y="1327540"/>
            <a:ext cx="3025359" cy="5351417"/>
            <a:chOff x="1109748" y="1798859"/>
            <a:chExt cx="2215405" cy="4233642"/>
          </a:xfrm>
        </p:grpSpPr>
        <p:sp>
          <p:nvSpPr>
            <p:cNvPr id="2" name="Rounded Rectangle 1"/>
            <p:cNvSpPr/>
            <p:nvPr/>
          </p:nvSpPr>
          <p:spPr>
            <a:xfrm>
              <a:off x="1124620" y="1798859"/>
              <a:ext cx="2185661" cy="4233642"/>
            </a:xfrm>
            <a:prstGeom prst="roundRect">
              <a:avLst>
                <a:gd name="adj" fmla="val 457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a-GE" sz="1400" dirty="0" smtClean="0"/>
            </a:p>
            <a:p>
              <a:pPr algn="ctr"/>
              <a:endParaRPr lang="ka-GE" sz="1400" dirty="0" smtClean="0"/>
            </a:p>
            <a:p>
              <a:pPr algn="ctr"/>
              <a:endParaRPr lang="ka-GE" sz="1600" dirty="0" smtClean="0"/>
            </a:p>
            <a:p>
              <a:pPr algn="ctr"/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 ფინანსური ხელმისაწვდომობის მზარდი ტენდენცია</a:t>
              </a:r>
            </a:p>
            <a:p>
              <a:pPr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მდგრადად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შენარჩუნდა 2014 წელს მიღწეული უნივერსალური დაფარვის შედეგები</a:t>
              </a:r>
            </a:p>
            <a:p>
              <a:pPr algn="ctr"/>
              <a:endParaRPr lang="en-US" sz="1400" dirty="0" smtClean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80950" y="3731147"/>
              <a:ext cx="179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" name="Round Same Side Corner Rectangle 2"/>
            <p:cNvSpPr/>
            <p:nvPr/>
          </p:nvSpPr>
          <p:spPr>
            <a:xfrm>
              <a:off x="1109748" y="2006314"/>
              <a:ext cx="2215405" cy="830906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712869" y="2117534"/>
              <a:ext cx="887876" cy="9120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955898" y="2370002"/>
              <a:ext cx="441142" cy="454001"/>
            </a:xfrm>
            <a:custGeom>
              <a:avLst/>
              <a:gdLst>
                <a:gd name="T0" fmla="*/ 1532 w 3567"/>
                <a:gd name="T1" fmla="*/ 3201 h 3673"/>
                <a:gd name="T2" fmla="*/ 1814 w 3567"/>
                <a:gd name="T3" fmla="*/ 3413 h 3673"/>
                <a:gd name="T4" fmla="*/ 2096 w 3567"/>
                <a:gd name="T5" fmla="*/ 3084 h 3673"/>
                <a:gd name="T6" fmla="*/ 2160 w 3567"/>
                <a:gd name="T7" fmla="*/ 2441 h 3673"/>
                <a:gd name="T8" fmla="*/ 1309 w 3567"/>
                <a:gd name="T9" fmla="*/ 2530 h 3673"/>
                <a:gd name="T10" fmla="*/ 2560 w 3567"/>
                <a:gd name="T11" fmla="*/ 2161 h 3673"/>
                <a:gd name="T12" fmla="*/ 2776 w 3567"/>
                <a:gd name="T13" fmla="*/ 2811 h 3673"/>
                <a:gd name="T14" fmla="*/ 3226 w 3567"/>
                <a:gd name="T15" fmla="*/ 2861 h 3673"/>
                <a:gd name="T16" fmla="*/ 3311 w 3567"/>
                <a:gd name="T17" fmla="*/ 2757 h 3673"/>
                <a:gd name="T18" fmla="*/ 3098 w 3567"/>
                <a:gd name="T19" fmla="*/ 2361 h 3673"/>
                <a:gd name="T20" fmla="*/ 680 w 3567"/>
                <a:gd name="T21" fmla="*/ 2130 h 3673"/>
                <a:gd name="T22" fmla="*/ 305 w 3567"/>
                <a:gd name="T23" fmla="*/ 2606 h 3673"/>
                <a:gd name="T24" fmla="*/ 268 w 3567"/>
                <a:gd name="T25" fmla="*/ 2822 h 3673"/>
                <a:gd name="T26" fmla="*/ 551 w 3567"/>
                <a:gd name="T27" fmla="*/ 2862 h 3673"/>
                <a:gd name="T28" fmla="*/ 1065 w 3567"/>
                <a:gd name="T29" fmla="*/ 2606 h 3673"/>
                <a:gd name="T30" fmla="*/ 1555 w 3567"/>
                <a:gd name="T31" fmla="*/ 1443 h 3673"/>
                <a:gd name="T32" fmla="*/ 1437 w 3567"/>
                <a:gd name="T33" fmla="*/ 2154 h 3673"/>
                <a:gd name="T34" fmla="*/ 2317 w 3567"/>
                <a:gd name="T35" fmla="*/ 1932 h 3673"/>
                <a:gd name="T36" fmla="*/ 1324 w 3567"/>
                <a:gd name="T37" fmla="*/ 1062 h 3673"/>
                <a:gd name="T38" fmla="*/ 2244 w 3567"/>
                <a:gd name="T39" fmla="*/ 1062 h 3673"/>
                <a:gd name="T40" fmla="*/ 3114 w 3567"/>
                <a:gd name="T41" fmla="*/ 802 h 3673"/>
                <a:gd name="T42" fmla="*/ 2559 w 3567"/>
                <a:gd name="T43" fmla="*/ 931 h 3673"/>
                <a:gd name="T44" fmla="*/ 2824 w 3567"/>
                <a:gd name="T45" fmla="*/ 1604 h 3673"/>
                <a:gd name="T46" fmla="*/ 3238 w 3567"/>
                <a:gd name="T47" fmla="*/ 1110 h 3673"/>
                <a:gd name="T48" fmla="*/ 3303 w 3567"/>
                <a:gd name="T49" fmla="*/ 856 h 3673"/>
                <a:gd name="T50" fmla="*/ 438 w 3567"/>
                <a:gd name="T51" fmla="*/ 802 h 3673"/>
                <a:gd name="T52" fmla="*/ 260 w 3567"/>
                <a:gd name="T53" fmla="*/ 865 h 3673"/>
                <a:gd name="T54" fmla="*/ 358 w 3567"/>
                <a:gd name="T55" fmla="*/ 1157 h 3673"/>
                <a:gd name="T56" fmla="*/ 812 w 3567"/>
                <a:gd name="T57" fmla="*/ 1667 h 3673"/>
                <a:gd name="T58" fmla="*/ 927 w 3567"/>
                <a:gd name="T59" fmla="*/ 903 h 3673"/>
                <a:gd name="T60" fmla="*/ 1784 w 3567"/>
                <a:gd name="T61" fmla="*/ 257 h 3673"/>
                <a:gd name="T62" fmla="*/ 1502 w 3567"/>
                <a:gd name="T63" fmla="*/ 527 h 3673"/>
                <a:gd name="T64" fmla="*/ 2048 w 3567"/>
                <a:gd name="T65" fmla="*/ 870 h 3673"/>
                <a:gd name="T66" fmla="*/ 1940 w 3567"/>
                <a:gd name="T67" fmla="*/ 342 h 3673"/>
                <a:gd name="T68" fmla="*/ 1888 w 3567"/>
                <a:gd name="T69" fmla="*/ 13 h 3673"/>
                <a:gd name="T70" fmla="*/ 2267 w 3567"/>
                <a:gd name="T71" fmla="*/ 362 h 3673"/>
                <a:gd name="T72" fmla="*/ 2717 w 3567"/>
                <a:gd name="T73" fmla="*/ 611 h 3673"/>
                <a:gd name="T74" fmla="*/ 3275 w 3567"/>
                <a:gd name="T75" fmla="*/ 563 h 3673"/>
                <a:gd name="T76" fmla="*/ 3538 w 3567"/>
                <a:gd name="T77" fmla="*/ 755 h 3673"/>
                <a:gd name="T78" fmla="*/ 3497 w 3567"/>
                <a:gd name="T79" fmla="*/ 1164 h 3673"/>
                <a:gd name="T80" fmla="*/ 3027 w 3567"/>
                <a:gd name="T81" fmla="*/ 1765 h 3673"/>
                <a:gd name="T82" fmla="*/ 3429 w 3567"/>
                <a:gd name="T83" fmla="*/ 2385 h 3673"/>
                <a:gd name="T84" fmla="*/ 3559 w 3567"/>
                <a:gd name="T85" fmla="*/ 2854 h 3673"/>
                <a:gd name="T86" fmla="*/ 3368 w 3567"/>
                <a:gd name="T87" fmla="*/ 3079 h 3673"/>
                <a:gd name="T88" fmla="*/ 2832 w 3567"/>
                <a:gd name="T89" fmla="*/ 3091 h 3673"/>
                <a:gd name="T90" fmla="*/ 2300 w 3567"/>
                <a:gd name="T91" fmla="*/ 3248 h 3673"/>
                <a:gd name="T92" fmla="*/ 1937 w 3567"/>
                <a:gd name="T93" fmla="*/ 3643 h 3673"/>
                <a:gd name="T94" fmla="*/ 1494 w 3567"/>
                <a:gd name="T95" fmla="*/ 3557 h 3673"/>
                <a:gd name="T96" fmla="*/ 1179 w 3567"/>
                <a:gd name="T97" fmla="*/ 3039 h 3673"/>
                <a:gd name="T98" fmla="*/ 514 w 3567"/>
                <a:gd name="T99" fmla="*/ 3122 h 3673"/>
                <a:gd name="T100" fmla="*/ 91 w 3567"/>
                <a:gd name="T101" fmla="*/ 3006 h 3673"/>
                <a:gd name="T102" fmla="*/ 0 w 3567"/>
                <a:gd name="T103" fmla="*/ 2775 h 3673"/>
                <a:gd name="T104" fmla="*/ 229 w 3567"/>
                <a:gd name="T105" fmla="*/ 2255 h 3673"/>
                <a:gd name="T106" fmla="*/ 402 w 3567"/>
                <a:gd name="T107" fmla="*/ 1623 h 3673"/>
                <a:gd name="T108" fmla="*/ 25 w 3567"/>
                <a:gd name="T109" fmla="*/ 1048 h 3673"/>
                <a:gd name="T110" fmla="*/ 44 w 3567"/>
                <a:gd name="T111" fmla="*/ 728 h 3673"/>
                <a:gd name="T112" fmla="*/ 343 w 3567"/>
                <a:gd name="T113" fmla="*/ 555 h 3673"/>
                <a:gd name="T114" fmla="*/ 924 w 3567"/>
                <a:gd name="T115" fmla="*/ 631 h 3673"/>
                <a:gd name="T116" fmla="*/ 1336 w 3567"/>
                <a:gd name="T117" fmla="*/ 303 h 3673"/>
                <a:gd name="T118" fmla="*/ 1731 w 3567"/>
                <a:gd name="T119" fmla="*/ 3 h 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7" h="3673">
                  <a:moveTo>
                    <a:pt x="1784" y="2666"/>
                  </a:moveTo>
                  <a:lnTo>
                    <a:pt x="1651" y="2737"/>
                  </a:lnTo>
                  <a:lnTo>
                    <a:pt x="1520" y="2803"/>
                  </a:lnTo>
                  <a:lnTo>
                    <a:pt x="1388" y="2864"/>
                  </a:lnTo>
                  <a:lnTo>
                    <a:pt x="1415" y="2943"/>
                  </a:lnTo>
                  <a:lnTo>
                    <a:pt x="1442" y="3016"/>
                  </a:lnTo>
                  <a:lnTo>
                    <a:pt x="1471" y="3084"/>
                  </a:lnTo>
                  <a:lnTo>
                    <a:pt x="1502" y="3146"/>
                  </a:lnTo>
                  <a:lnTo>
                    <a:pt x="1532" y="3201"/>
                  </a:lnTo>
                  <a:lnTo>
                    <a:pt x="1564" y="3251"/>
                  </a:lnTo>
                  <a:lnTo>
                    <a:pt x="1596" y="3294"/>
                  </a:lnTo>
                  <a:lnTo>
                    <a:pt x="1627" y="3331"/>
                  </a:lnTo>
                  <a:lnTo>
                    <a:pt x="1660" y="3361"/>
                  </a:lnTo>
                  <a:lnTo>
                    <a:pt x="1691" y="3385"/>
                  </a:lnTo>
                  <a:lnTo>
                    <a:pt x="1723" y="3403"/>
                  </a:lnTo>
                  <a:lnTo>
                    <a:pt x="1754" y="3413"/>
                  </a:lnTo>
                  <a:lnTo>
                    <a:pt x="1784" y="3416"/>
                  </a:lnTo>
                  <a:lnTo>
                    <a:pt x="1814" y="3413"/>
                  </a:lnTo>
                  <a:lnTo>
                    <a:pt x="1844" y="3403"/>
                  </a:lnTo>
                  <a:lnTo>
                    <a:pt x="1876" y="3385"/>
                  </a:lnTo>
                  <a:lnTo>
                    <a:pt x="1908" y="3361"/>
                  </a:lnTo>
                  <a:lnTo>
                    <a:pt x="1940" y="3331"/>
                  </a:lnTo>
                  <a:lnTo>
                    <a:pt x="1972" y="3294"/>
                  </a:lnTo>
                  <a:lnTo>
                    <a:pt x="2004" y="3251"/>
                  </a:lnTo>
                  <a:lnTo>
                    <a:pt x="2035" y="3201"/>
                  </a:lnTo>
                  <a:lnTo>
                    <a:pt x="2066" y="3146"/>
                  </a:lnTo>
                  <a:lnTo>
                    <a:pt x="2096" y="3084"/>
                  </a:lnTo>
                  <a:lnTo>
                    <a:pt x="2125" y="3016"/>
                  </a:lnTo>
                  <a:lnTo>
                    <a:pt x="2153" y="2943"/>
                  </a:lnTo>
                  <a:lnTo>
                    <a:pt x="2179" y="2864"/>
                  </a:lnTo>
                  <a:lnTo>
                    <a:pt x="2048" y="2803"/>
                  </a:lnTo>
                  <a:lnTo>
                    <a:pt x="1916" y="2737"/>
                  </a:lnTo>
                  <a:lnTo>
                    <a:pt x="1784" y="2666"/>
                  </a:lnTo>
                  <a:close/>
                  <a:moveTo>
                    <a:pt x="2285" y="2358"/>
                  </a:moveTo>
                  <a:lnTo>
                    <a:pt x="2273" y="2366"/>
                  </a:lnTo>
                  <a:lnTo>
                    <a:pt x="2160" y="2441"/>
                  </a:lnTo>
                  <a:lnTo>
                    <a:pt x="2044" y="2513"/>
                  </a:lnTo>
                  <a:lnTo>
                    <a:pt x="2145" y="2564"/>
                  </a:lnTo>
                  <a:lnTo>
                    <a:pt x="2244" y="2612"/>
                  </a:lnTo>
                  <a:lnTo>
                    <a:pt x="2259" y="2530"/>
                  </a:lnTo>
                  <a:lnTo>
                    <a:pt x="2273" y="2446"/>
                  </a:lnTo>
                  <a:lnTo>
                    <a:pt x="2285" y="2358"/>
                  </a:lnTo>
                  <a:close/>
                  <a:moveTo>
                    <a:pt x="1282" y="2358"/>
                  </a:moveTo>
                  <a:lnTo>
                    <a:pt x="1294" y="2446"/>
                  </a:lnTo>
                  <a:lnTo>
                    <a:pt x="1309" y="2530"/>
                  </a:lnTo>
                  <a:lnTo>
                    <a:pt x="1324" y="2612"/>
                  </a:lnTo>
                  <a:lnTo>
                    <a:pt x="1422" y="2564"/>
                  </a:lnTo>
                  <a:lnTo>
                    <a:pt x="1523" y="2513"/>
                  </a:lnTo>
                  <a:lnTo>
                    <a:pt x="1409" y="2441"/>
                  </a:lnTo>
                  <a:lnTo>
                    <a:pt x="1295" y="2366"/>
                  </a:lnTo>
                  <a:lnTo>
                    <a:pt x="1282" y="2358"/>
                  </a:lnTo>
                  <a:close/>
                  <a:moveTo>
                    <a:pt x="2757" y="2006"/>
                  </a:moveTo>
                  <a:lnTo>
                    <a:pt x="2660" y="2083"/>
                  </a:lnTo>
                  <a:lnTo>
                    <a:pt x="2560" y="2161"/>
                  </a:lnTo>
                  <a:lnTo>
                    <a:pt x="2550" y="2274"/>
                  </a:lnTo>
                  <a:lnTo>
                    <a:pt x="2538" y="2387"/>
                  </a:lnTo>
                  <a:lnTo>
                    <a:pt x="2522" y="2498"/>
                  </a:lnTo>
                  <a:lnTo>
                    <a:pt x="2503" y="2606"/>
                  </a:lnTo>
                  <a:lnTo>
                    <a:pt x="2481" y="2712"/>
                  </a:lnTo>
                  <a:lnTo>
                    <a:pt x="2559" y="2741"/>
                  </a:lnTo>
                  <a:lnTo>
                    <a:pt x="2634" y="2768"/>
                  </a:lnTo>
                  <a:lnTo>
                    <a:pt x="2707" y="2791"/>
                  </a:lnTo>
                  <a:lnTo>
                    <a:pt x="2776" y="2811"/>
                  </a:lnTo>
                  <a:lnTo>
                    <a:pt x="2842" y="2828"/>
                  </a:lnTo>
                  <a:lnTo>
                    <a:pt x="2904" y="2843"/>
                  </a:lnTo>
                  <a:lnTo>
                    <a:pt x="2962" y="2854"/>
                  </a:lnTo>
                  <a:lnTo>
                    <a:pt x="3017" y="2862"/>
                  </a:lnTo>
                  <a:lnTo>
                    <a:pt x="3068" y="2867"/>
                  </a:lnTo>
                  <a:lnTo>
                    <a:pt x="3114" y="2870"/>
                  </a:lnTo>
                  <a:lnTo>
                    <a:pt x="3155" y="2870"/>
                  </a:lnTo>
                  <a:lnTo>
                    <a:pt x="3193" y="2866"/>
                  </a:lnTo>
                  <a:lnTo>
                    <a:pt x="3226" y="2861"/>
                  </a:lnTo>
                  <a:lnTo>
                    <a:pt x="3254" y="2852"/>
                  </a:lnTo>
                  <a:lnTo>
                    <a:pt x="3277" y="2840"/>
                  </a:lnTo>
                  <a:lnTo>
                    <a:pt x="3295" y="2826"/>
                  </a:lnTo>
                  <a:lnTo>
                    <a:pt x="3299" y="2822"/>
                  </a:lnTo>
                  <a:lnTo>
                    <a:pt x="3303" y="2816"/>
                  </a:lnTo>
                  <a:lnTo>
                    <a:pt x="3307" y="2807"/>
                  </a:lnTo>
                  <a:lnTo>
                    <a:pt x="3310" y="2794"/>
                  </a:lnTo>
                  <a:lnTo>
                    <a:pt x="3312" y="2778"/>
                  </a:lnTo>
                  <a:lnTo>
                    <a:pt x="3311" y="2757"/>
                  </a:lnTo>
                  <a:lnTo>
                    <a:pt x="3305" y="2723"/>
                  </a:lnTo>
                  <a:lnTo>
                    <a:pt x="3295" y="2687"/>
                  </a:lnTo>
                  <a:lnTo>
                    <a:pt x="3281" y="2649"/>
                  </a:lnTo>
                  <a:lnTo>
                    <a:pt x="3262" y="2606"/>
                  </a:lnTo>
                  <a:lnTo>
                    <a:pt x="3238" y="2562"/>
                  </a:lnTo>
                  <a:lnTo>
                    <a:pt x="3209" y="2516"/>
                  </a:lnTo>
                  <a:lnTo>
                    <a:pt x="3176" y="2466"/>
                  </a:lnTo>
                  <a:lnTo>
                    <a:pt x="3139" y="2414"/>
                  </a:lnTo>
                  <a:lnTo>
                    <a:pt x="3098" y="2361"/>
                  </a:lnTo>
                  <a:lnTo>
                    <a:pt x="3052" y="2306"/>
                  </a:lnTo>
                  <a:lnTo>
                    <a:pt x="3001" y="2249"/>
                  </a:lnTo>
                  <a:lnTo>
                    <a:pt x="2946" y="2190"/>
                  </a:lnTo>
                  <a:lnTo>
                    <a:pt x="2887" y="2130"/>
                  </a:lnTo>
                  <a:lnTo>
                    <a:pt x="2824" y="2068"/>
                  </a:lnTo>
                  <a:lnTo>
                    <a:pt x="2757" y="2006"/>
                  </a:lnTo>
                  <a:close/>
                  <a:moveTo>
                    <a:pt x="812" y="2006"/>
                  </a:moveTo>
                  <a:lnTo>
                    <a:pt x="743" y="2068"/>
                  </a:lnTo>
                  <a:lnTo>
                    <a:pt x="680" y="2130"/>
                  </a:lnTo>
                  <a:lnTo>
                    <a:pt x="621" y="2190"/>
                  </a:lnTo>
                  <a:lnTo>
                    <a:pt x="567" y="2249"/>
                  </a:lnTo>
                  <a:lnTo>
                    <a:pt x="516" y="2306"/>
                  </a:lnTo>
                  <a:lnTo>
                    <a:pt x="470" y="2361"/>
                  </a:lnTo>
                  <a:lnTo>
                    <a:pt x="428" y="2414"/>
                  </a:lnTo>
                  <a:lnTo>
                    <a:pt x="391" y="2466"/>
                  </a:lnTo>
                  <a:lnTo>
                    <a:pt x="358" y="2516"/>
                  </a:lnTo>
                  <a:lnTo>
                    <a:pt x="330" y="2562"/>
                  </a:lnTo>
                  <a:lnTo>
                    <a:pt x="305" y="2606"/>
                  </a:lnTo>
                  <a:lnTo>
                    <a:pt x="286" y="2649"/>
                  </a:lnTo>
                  <a:lnTo>
                    <a:pt x="272" y="2687"/>
                  </a:lnTo>
                  <a:lnTo>
                    <a:pt x="262" y="2723"/>
                  </a:lnTo>
                  <a:lnTo>
                    <a:pt x="256" y="2757"/>
                  </a:lnTo>
                  <a:lnTo>
                    <a:pt x="256" y="2778"/>
                  </a:lnTo>
                  <a:lnTo>
                    <a:pt x="257" y="2794"/>
                  </a:lnTo>
                  <a:lnTo>
                    <a:pt x="260" y="2807"/>
                  </a:lnTo>
                  <a:lnTo>
                    <a:pt x="265" y="2816"/>
                  </a:lnTo>
                  <a:lnTo>
                    <a:pt x="268" y="2822"/>
                  </a:lnTo>
                  <a:lnTo>
                    <a:pt x="273" y="2826"/>
                  </a:lnTo>
                  <a:lnTo>
                    <a:pt x="291" y="2840"/>
                  </a:lnTo>
                  <a:lnTo>
                    <a:pt x="313" y="2852"/>
                  </a:lnTo>
                  <a:lnTo>
                    <a:pt x="341" y="2861"/>
                  </a:lnTo>
                  <a:lnTo>
                    <a:pt x="375" y="2866"/>
                  </a:lnTo>
                  <a:lnTo>
                    <a:pt x="412" y="2870"/>
                  </a:lnTo>
                  <a:lnTo>
                    <a:pt x="453" y="2870"/>
                  </a:lnTo>
                  <a:lnTo>
                    <a:pt x="501" y="2867"/>
                  </a:lnTo>
                  <a:lnTo>
                    <a:pt x="551" y="2862"/>
                  </a:lnTo>
                  <a:lnTo>
                    <a:pt x="605" y="2854"/>
                  </a:lnTo>
                  <a:lnTo>
                    <a:pt x="663" y="2843"/>
                  </a:lnTo>
                  <a:lnTo>
                    <a:pt x="725" y="2828"/>
                  </a:lnTo>
                  <a:lnTo>
                    <a:pt x="791" y="2811"/>
                  </a:lnTo>
                  <a:lnTo>
                    <a:pt x="860" y="2791"/>
                  </a:lnTo>
                  <a:lnTo>
                    <a:pt x="933" y="2768"/>
                  </a:lnTo>
                  <a:lnTo>
                    <a:pt x="1008" y="2741"/>
                  </a:lnTo>
                  <a:lnTo>
                    <a:pt x="1086" y="2712"/>
                  </a:lnTo>
                  <a:lnTo>
                    <a:pt x="1065" y="2606"/>
                  </a:lnTo>
                  <a:lnTo>
                    <a:pt x="1046" y="2498"/>
                  </a:lnTo>
                  <a:lnTo>
                    <a:pt x="1030" y="2387"/>
                  </a:lnTo>
                  <a:lnTo>
                    <a:pt x="1017" y="2274"/>
                  </a:lnTo>
                  <a:lnTo>
                    <a:pt x="1007" y="2161"/>
                  </a:lnTo>
                  <a:lnTo>
                    <a:pt x="907" y="2083"/>
                  </a:lnTo>
                  <a:lnTo>
                    <a:pt x="812" y="2006"/>
                  </a:lnTo>
                  <a:close/>
                  <a:moveTo>
                    <a:pt x="1784" y="1302"/>
                  </a:moveTo>
                  <a:lnTo>
                    <a:pt x="1670" y="1369"/>
                  </a:lnTo>
                  <a:lnTo>
                    <a:pt x="1555" y="1443"/>
                  </a:lnTo>
                  <a:lnTo>
                    <a:pt x="1437" y="1519"/>
                  </a:lnTo>
                  <a:lnTo>
                    <a:pt x="1344" y="1583"/>
                  </a:lnTo>
                  <a:lnTo>
                    <a:pt x="1254" y="1648"/>
                  </a:lnTo>
                  <a:lnTo>
                    <a:pt x="1251" y="1740"/>
                  </a:lnTo>
                  <a:lnTo>
                    <a:pt x="1250" y="1836"/>
                  </a:lnTo>
                  <a:lnTo>
                    <a:pt x="1251" y="1932"/>
                  </a:lnTo>
                  <a:lnTo>
                    <a:pt x="1254" y="2025"/>
                  </a:lnTo>
                  <a:lnTo>
                    <a:pt x="1344" y="2090"/>
                  </a:lnTo>
                  <a:lnTo>
                    <a:pt x="1437" y="2154"/>
                  </a:lnTo>
                  <a:lnTo>
                    <a:pt x="1555" y="2231"/>
                  </a:lnTo>
                  <a:lnTo>
                    <a:pt x="1670" y="2303"/>
                  </a:lnTo>
                  <a:lnTo>
                    <a:pt x="1784" y="2371"/>
                  </a:lnTo>
                  <a:lnTo>
                    <a:pt x="1898" y="2303"/>
                  </a:lnTo>
                  <a:lnTo>
                    <a:pt x="2014" y="2231"/>
                  </a:lnTo>
                  <a:lnTo>
                    <a:pt x="2130" y="2154"/>
                  </a:lnTo>
                  <a:lnTo>
                    <a:pt x="2223" y="2090"/>
                  </a:lnTo>
                  <a:lnTo>
                    <a:pt x="2313" y="2025"/>
                  </a:lnTo>
                  <a:lnTo>
                    <a:pt x="2317" y="1932"/>
                  </a:lnTo>
                  <a:lnTo>
                    <a:pt x="2318" y="1836"/>
                  </a:lnTo>
                  <a:lnTo>
                    <a:pt x="2317" y="1740"/>
                  </a:lnTo>
                  <a:lnTo>
                    <a:pt x="2313" y="1648"/>
                  </a:lnTo>
                  <a:lnTo>
                    <a:pt x="2223" y="1583"/>
                  </a:lnTo>
                  <a:lnTo>
                    <a:pt x="2130" y="1519"/>
                  </a:lnTo>
                  <a:lnTo>
                    <a:pt x="2014" y="1443"/>
                  </a:lnTo>
                  <a:lnTo>
                    <a:pt x="1898" y="1369"/>
                  </a:lnTo>
                  <a:lnTo>
                    <a:pt x="1784" y="1302"/>
                  </a:lnTo>
                  <a:close/>
                  <a:moveTo>
                    <a:pt x="1324" y="1062"/>
                  </a:moveTo>
                  <a:lnTo>
                    <a:pt x="1309" y="1143"/>
                  </a:lnTo>
                  <a:lnTo>
                    <a:pt x="1294" y="1227"/>
                  </a:lnTo>
                  <a:lnTo>
                    <a:pt x="1282" y="1315"/>
                  </a:lnTo>
                  <a:lnTo>
                    <a:pt x="1294" y="1306"/>
                  </a:lnTo>
                  <a:lnTo>
                    <a:pt x="1409" y="1232"/>
                  </a:lnTo>
                  <a:lnTo>
                    <a:pt x="1524" y="1158"/>
                  </a:lnTo>
                  <a:lnTo>
                    <a:pt x="1422" y="1108"/>
                  </a:lnTo>
                  <a:lnTo>
                    <a:pt x="1324" y="1062"/>
                  </a:lnTo>
                  <a:close/>
                  <a:moveTo>
                    <a:pt x="2244" y="1062"/>
                  </a:moveTo>
                  <a:lnTo>
                    <a:pt x="2145" y="1108"/>
                  </a:lnTo>
                  <a:lnTo>
                    <a:pt x="2044" y="1158"/>
                  </a:lnTo>
                  <a:lnTo>
                    <a:pt x="2160" y="1232"/>
                  </a:lnTo>
                  <a:lnTo>
                    <a:pt x="2273" y="1306"/>
                  </a:lnTo>
                  <a:lnTo>
                    <a:pt x="2285" y="1315"/>
                  </a:lnTo>
                  <a:lnTo>
                    <a:pt x="2273" y="1227"/>
                  </a:lnTo>
                  <a:lnTo>
                    <a:pt x="2259" y="1143"/>
                  </a:lnTo>
                  <a:lnTo>
                    <a:pt x="2244" y="1062"/>
                  </a:lnTo>
                  <a:close/>
                  <a:moveTo>
                    <a:pt x="3114" y="802"/>
                  </a:moveTo>
                  <a:lnTo>
                    <a:pt x="3068" y="806"/>
                  </a:lnTo>
                  <a:lnTo>
                    <a:pt x="3017" y="810"/>
                  </a:lnTo>
                  <a:lnTo>
                    <a:pt x="2962" y="819"/>
                  </a:lnTo>
                  <a:lnTo>
                    <a:pt x="2904" y="830"/>
                  </a:lnTo>
                  <a:lnTo>
                    <a:pt x="2842" y="844"/>
                  </a:lnTo>
                  <a:lnTo>
                    <a:pt x="2776" y="861"/>
                  </a:lnTo>
                  <a:lnTo>
                    <a:pt x="2707" y="881"/>
                  </a:lnTo>
                  <a:lnTo>
                    <a:pt x="2634" y="905"/>
                  </a:lnTo>
                  <a:lnTo>
                    <a:pt x="2559" y="931"/>
                  </a:lnTo>
                  <a:lnTo>
                    <a:pt x="2481" y="960"/>
                  </a:lnTo>
                  <a:lnTo>
                    <a:pt x="2503" y="1066"/>
                  </a:lnTo>
                  <a:lnTo>
                    <a:pt x="2522" y="1175"/>
                  </a:lnTo>
                  <a:lnTo>
                    <a:pt x="2538" y="1286"/>
                  </a:lnTo>
                  <a:lnTo>
                    <a:pt x="2550" y="1399"/>
                  </a:lnTo>
                  <a:lnTo>
                    <a:pt x="2560" y="1511"/>
                  </a:lnTo>
                  <a:lnTo>
                    <a:pt x="2660" y="1589"/>
                  </a:lnTo>
                  <a:lnTo>
                    <a:pt x="2757" y="1667"/>
                  </a:lnTo>
                  <a:lnTo>
                    <a:pt x="2824" y="1604"/>
                  </a:lnTo>
                  <a:lnTo>
                    <a:pt x="2887" y="1543"/>
                  </a:lnTo>
                  <a:lnTo>
                    <a:pt x="2946" y="1482"/>
                  </a:lnTo>
                  <a:lnTo>
                    <a:pt x="3001" y="1423"/>
                  </a:lnTo>
                  <a:lnTo>
                    <a:pt x="3052" y="1367"/>
                  </a:lnTo>
                  <a:lnTo>
                    <a:pt x="3098" y="1312"/>
                  </a:lnTo>
                  <a:lnTo>
                    <a:pt x="3139" y="1258"/>
                  </a:lnTo>
                  <a:lnTo>
                    <a:pt x="3176" y="1207"/>
                  </a:lnTo>
                  <a:lnTo>
                    <a:pt x="3209" y="1157"/>
                  </a:lnTo>
                  <a:lnTo>
                    <a:pt x="3238" y="1110"/>
                  </a:lnTo>
                  <a:lnTo>
                    <a:pt x="3262" y="1066"/>
                  </a:lnTo>
                  <a:lnTo>
                    <a:pt x="3281" y="1024"/>
                  </a:lnTo>
                  <a:lnTo>
                    <a:pt x="3295" y="985"/>
                  </a:lnTo>
                  <a:lnTo>
                    <a:pt x="3305" y="949"/>
                  </a:lnTo>
                  <a:lnTo>
                    <a:pt x="3311" y="916"/>
                  </a:lnTo>
                  <a:lnTo>
                    <a:pt x="3312" y="895"/>
                  </a:lnTo>
                  <a:lnTo>
                    <a:pt x="3310" y="878"/>
                  </a:lnTo>
                  <a:lnTo>
                    <a:pt x="3307" y="865"/>
                  </a:lnTo>
                  <a:lnTo>
                    <a:pt x="3303" y="856"/>
                  </a:lnTo>
                  <a:lnTo>
                    <a:pt x="3299" y="851"/>
                  </a:lnTo>
                  <a:lnTo>
                    <a:pt x="3295" y="847"/>
                  </a:lnTo>
                  <a:lnTo>
                    <a:pt x="3277" y="833"/>
                  </a:lnTo>
                  <a:lnTo>
                    <a:pt x="3254" y="821"/>
                  </a:lnTo>
                  <a:lnTo>
                    <a:pt x="3226" y="812"/>
                  </a:lnTo>
                  <a:lnTo>
                    <a:pt x="3193" y="807"/>
                  </a:lnTo>
                  <a:lnTo>
                    <a:pt x="3155" y="803"/>
                  </a:lnTo>
                  <a:lnTo>
                    <a:pt x="3114" y="802"/>
                  </a:lnTo>
                  <a:close/>
                  <a:moveTo>
                    <a:pt x="438" y="802"/>
                  </a:moveTo>
                  <a:lnTo>
                    <a:pt x="401" y="803"/>
                  </a:lnTo>
                  <a:lnTo>
                    <a:pt x="366" y="808"/>
                  </a:lnTo>
                  <a:lnTo>
                    <a:pt x="337" y="814"/>
                  </a:lnTo>
                  <a:lnTo>
                    <a:pt x="311" y="823"/>
                  </a:lnTo>
                  <a:lnTo>
                    <a:pt x="290" y="834"/>
                  </a:lnTo>
                  <a:lnTo>
                    <a:pt x="273" y="847"/>
                  </a:lnTo>
                  <a:lnTo>
                    <a:pt x="268" y="851"/>
                  </a:lnTo>
                  <a:lnTo>
                    <a:pt x="265" y="856"/>
                  </a:lnTo>
                  <a:lnTo>
                    <a:pt x="260" y="865"/>
                  </a:lnTo>
                  <a:lnTo>
                    <a:pt x="257" y="878"/>
                  </a:lnTo>
                  <a:lnTo>
                    <a:pt x="256" y="895"/>
                  </a:lnTo>
                  <a:lnTo>
                    <a:pt x="256" y="916"/>
                  </a:lnTo>
                  <a:lnTo>
                    <a:pt x="262" y="949"/>
                  </a:lnTo>
                  <a:lnTo>
                    <a:pt x="272" y="985"/>
                  </a:lnTo>
                  <a:lnTo>
                    <a:pt x="286" y="1024"/>
                  </a:lnTo>
                  <a:lnTo>
                    <a:pt x="305" y="1066"/>
                  </a:lnTo>
                  <a:lnTo>
                    <a:pt x="330" y="1110"/>
                  </a:lnTo>
                  <a:lnTo>
                    <a:pt x="358" y="1157"/>
                  </a:lnTo>
                  <a:lnTo>
                    <a:pt x="391" y="1207"/>
                  </a:lnTo>
                  <a:lnTo>
                    <a:pt x="428" y="1258"/>
                  </a:lnTo>
                  <a:lnTo>
                    <a:pt x="470" y="1312"/>
                  </a:lnTo>
                  <a:lnTo>
                    <a:pt x="516" y="1367"/>
                  </a:lnTo>
                  <a:lnTo>
                    <a:pt x="567" y="1423"/>
                  </a:lnTo>
                  <a:lnTo>
                    <a:pt x="621" y="1482"/>
                  </a:lnTo>
                  <a:lnTo>
                    <a:pt x="680" y="1543"/>
                  </a:lnTo>
                  <a:lnTo>
                    <a:pt x="743" y="1604"/>
                  </a:lnTo>
                  <a:lnTo>
                    <a:pt x="812" y="1667"/>
                  </a:lnTo>
                  <a:lnTo>
                    <a:pt x="907" y="1589"/>
                  </a:lnTo>
                  <a:lnTo>
                    <a:pt x="1007" y="1511"/>
                  </a:lnTo>
                  <a:lnTo>
                    <a:pt x="1017" y="1399"/>
                  </a:lnTo>
                  <a:lnTo>
                    <a:pt x="1030" y="1286"/>
                  </a:lnTo>
                  <a:lnTo>
                    <a:pt x="1046" y="1175"/>
                  </a:lnTo>
                  <a:lnTo>
                    <a:pt x="1065" y="1066"/>
                  </a:lnTo>
                  <a:lnTo>
                    <a:pt x="1086" y="960"/>
                  </a:lnTo>
                  <a:lnTo>
                    <a:pt x="1006" y="930"/>
                  </a:lnTo>
                  <a:lnTo>
                    <a:pt x="927" y="903"/>
                  </a:lnTo>
                  <a:lnTo>
                    <a:pt x="853" y="879"/>
                  </a:lnTo>
                  <a:lnTo>
                    <a:pt x="781" y="859"/>
                  </a:lnTo>
                  <a:lnTo>
                    <a:pt x="714" y="842"/>
                  </a:lnTo>
                  <a:lnTo>
                    <a:pt x="651" y="827"/>
                  </a:lnTo>
                  <a:lnTo>
                    <a:pt x="592" y="816"/>
                  </a:lnTo>
                  <a:lnTo>
                    <a:pt x="535" y="809"/>
                  </a:lnTo>
                  <a:lnTo>
                    <a:pt x="485" y="803"/>
                  </a:lnTo>
                  <a:lnTo>
                    <a:pt x="438" y="802"/>
                  </a:lnTo>
                  <a:close/>
                  <a:moveTo>
                    <a:pt x="1784" y="257"/>
                  </a:moveTo>
                  <a:lnTo>
                    <a:pt x="1754" y="260"/>
                  </a:lnTo>
                  <a:lnTo>
                    <a:pt x="1723" y="270"/>
                  </a:lnTo>
                  <a:lnTo>
                    <a:pt x="1691" y="287"/>
                  </a:lnTo>
                  <a:lnTo>
                    <a:pt x="1660" y="311"/>
                  </a:lnTo>
                  <a:lnTo>
                    <a:pt x="1627" y="342"/>
                  </a:lnTo>
                  <a:lnTo>
                    <a:pt x="1596" y="378"/>
                  </a:lnTo>
                  <a:lnTo>
                    <a:pt x="1564" y="422"/>
                  </a:lnTo>
                  <a:lnTo>
                    <a:pt x="1532" y="472"/>
                  </a:lnTo>
                  <a:lnTo>
                    <a:pt x="1502" y="527"/>
                  </a:lnTo>
                  <a:lnTo>
                    <a:pt x="1471" y="589"/>
                  </a:lnTo>
                  <a:lnTo>
                    <a:pt x="1442" y="656"/>
                  </a:lnTo>
                  <a:lnTo>
                    <a:pt x="1415" y="729"/>
                  </a:lnTo>
                  <a:lnTo>
                    <a:pt x="1388" y="808"/>
                  </a:lnTo>
                  <a:lnTo>
                    <a:pt x="1520" y="870"/>
                  </a:lnTo>
                  <a:lnTo>
                    <a:pt x="1651" y="936"/>
                  </a:lnTo>
                  <a:lnTo>
                    <a:pt x="1784" y="1007"/>
                  </a:lnTo>
                  <a:lnTo>
                    <a:pt x="1916" y="936"/>
                  </a:lnTo>
                  <a:lnTo>
                    <a:pt x="2048" y="870"/>
                  </a:lnTo>
                  <a:lnTo>
                    <a:pt x="2179" y="808"/>
                  </a:lnTo>
                  <a:lnTo>
                    <a:pt x="2153" y="729"/>
                  </a:lnTo>
                  <a:lnTo>
                    <a:pt x="2125" y="656"/>
                  </a:lnTo>
                  <a:lnTo>
                    <a:pt x="2096" y="589"/>
                  </a:lnTo>
                  <a:lnTo>
                    <a:pt x="2066" y="527"/>
                  </a:lnTo>
                  <a:lnTo>
                    <a:pt x="2035" y="472"/>
                  </a:lnTo>
                  <a:lnTo>
                    <a:pt x="2004" y="422"/>
                  </a:lnTo>
                  <a:lnTo>
                    <a:pt x="1972" y="378"/>
                  </a:lnTo>
                  <a:lnTo>
                    <a:pt x="1940" y="342"/>
                  </a:lnTo>
                  <a:lnTo>
                    <a:pt x="1908" y="311"/>
                  </a:lnTo>
                  <a:lnTo>
                    <a:pt x="1876" y="287"/>
                  </a:lnTo>
                  <a:lnTo>
                    <a:pt x="1844" y="270"/>
                  </a:lnTo>
                  <a:lnTo>
                    <a:pt x="1814" y="260"/>
                  </a:lnTo>
                  <a:lnTo>
                    <a:pt x="1784" y="257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lnTo>
                    <a:pt x="1836" y="3"/>
                  </a:lnTo>
                  <a:lnTo>
                    <a:pt x="1888" y="13"/>
                  </a:lnTo>
                  <a:lnTo>
                    <a:pt x="1937" y="30"/>
                  </a:lnTo>
                  <a:lnTo>
                    <a:pt x="1984" y="53"/>
                  </a:lnTo>
                  <a:lnTo>
                    <a:pt x="2030" y="81"/>
                  </a:lnTo>
                  <a:lnTo>
                    <a:pt x="2074" y="115"/>
                  </a:lnTo>
                  <a:lnTo>
                    <a:pt x="2117" y="154"/>
                  </a:lnTo>
                  <a:lnTo>
                    <a:pt x="2157" y="199"/>
                  </a:lnTo>
                  <a:lnTo>
                    <a:pt x="2195" y="249"/>
                  </a:lnTo>
                  <a:lnTo>
                    <a:pt x="2232" y="303"/>
                  </a:lnTo>
                  <a:lnTo>
                    <a:pt x="2267" y="362"/>
                  </a:lnTo>
                  <a:lnTo>
                    <a:pt x="2300" y="424"/>
                  </a:lnTo>
                  <a:lnTo>
                    <a:pt x="2331" y="490"/>
                  </a:lnTo>
                  <a:lnTo>
                    <a:pt x="2362" y="560"/>
                  </a:lnTo>
                  <a:lnTo>
                    <a:pt x="2388" y="633"/>
                  </a:lnTo>
                  <a:lnTo>
                    <a:pt x="2414" y="710"/>
                  </a:lnTo>
                  <a:lnTo>
                    <a:pt x="2492" y="682"/>
                  </a:lnTo>
                  <a:lnTo>
                    <a:pt x="2569" y="655"/>
                  </a:lnTo>
                  <a:lnTo>
                    <a:pt x="2644" y="631"/>
                  </a:lnTo>
                  <a:lnTo>
                    <a:pt x="2717" y="611"/>
                  </a:lnTo>
                  <a:lnTo>
                    <a:pt x="2789" y="593"/>
                  </a:lnTo>
                  <a:lnTo>
                    <a:pt x="2859" y="577"/>
                  </a:lnTo>
                  <a:lnTo>
                    <a:pt x="2926" y="566"/>
                  </a:lnTo>
                  <a:lnTo>
                    <a:pt x="2991" y="557"/>
                  </a:lnTo>
                  <a:lnTo>
                    <a:pt x="3053" y="551"/>
                  </a:lnTo>
                  <a:lnTo>
                    <a:pt x="3114" y="549"/>
                  </a:lnTo>
                  <a:lnTo>
                    <a:pt x="3171" y="550"/>
                  </a:lnTo>
                  <a:lnTo>
                    <a:pt x="3225" y="555"/>
                  </a:lnTo>
                  <a:lnTo>
                    <a:pt x="3275" y="563"/>
                  </a:lnTo>
                  <a:lnTo>
                    <a:pt x="3323" y="576"/>
                  </a:lnTo>
                  <a:lnTo>
                    <a:pt x="3367" y="593"/>
                  </a:lnTo>
                  <a:lnTo>
                    <a:pt x="3408" y="613"/>
                  </a:lnTo>
                  <a:lnTo>
                    <a:pt x="3444" y="638"/>
                  </a:lnTo>
                  <a:lnTo>
                    <a:pt x="3476" y="666"/>
                  </a:lnTo>
                  <a:lnTo>
                    <a:pt x="3493" y="684"/>
                  </a:lnTo>
                  <a:lnTo>
                    <a:pt x="3509" y="704"/>
                  </a:lnTo>
                  <a:lnTo>
                    <a:pt x="3524" y="729"/>
                  </a:lnTo>
                  <a:lnTo>
                    <a:pt x="3538" y="755"/>
                  </a:lnTo>
                  <a:lnTo>
                    <a:pt x="3550" y="785"/>
                  </a:lnTo>
                  <a:lnTo>
                    <a:pt x="3559" y="819"/>
                  </a:lnTo>
                  <a:lnTo>
                    <a:pt x="3565" y="856"/>
                  </a:lnTo>
                  <a:lnTo>
                    <a:pt x="3567" y="897"/>
                  </a:lnTo>
                  <a:lnTo>
                    <a:pt x="3566" y="942"/>
                  </a:lnTo>
                  <a:lnTo>
                    <a:pt x="3557" y="994"/>
                  </a:lnTo>
                  <a:lnTo>
                    <a:pt x="3543" y="1048"/>
                  </a:lnTo>
                  <a:lnTo>
                    <a:pt x="3523" y="1104"/>
                  </a:lnTo>
                  <a:lnTo>
                    <a:pt x="3497" y="1164"/>
                  </a:lnTo>
                  <a:lnTo>
                    <a:pt x="3466" y="1225"/>
                  </a:lnTo>
                  <a:lnTo>
                    <a:pt x="3429" y="1287"/>
                  </a:lnTo>
                  <a:lnTo>
                    <a:pt x="3386" y="1351"/>
                  </a:lnTo>
                  <a:lnTo>
                    <a:pt x="3338" y="1418"/>
                  </a:lnTo>
                  <a:lnTo>
                    <a:pt x="3285" y="1484"/>
                  </a:lnTo>
                  <a:lnTo>
                    <a:pt x="3228" y="1553"/>
                  </a:lnTo>
                  <a:lnTo>
                    <a:pt x="3165" y="1623"/>
                  </a:lnTo>
                  <a:lnTo>
                    <a:pt x="3099" y="1693"/>
                  </a:lnTo>
                  <a:lnTo>
                    <a:pt x="3027" y="1765"/>
                  </a:lnTo>
                  <a:lnTo>
                    <a:pt x="2951" y="1836"/>
                  </a:lnTo>
                  <a:lnTo>
                    <a:pt x="3027" y="1908"/>
                  </a:lnTo>
                  <a:lnTo>
                    <a:pt x="3099" y="1979"/>
                  </a:lnTo>
                  <a:lnTo>
                    <a:pt x="3165" y="2050"/>
                  </a:lnTo>
                  <a:lnTo>
                    <a:pt x="3228" y="2119"/>
                  </a:lnTo>
                  <a:lnTo>
                    <a:pt x="3285" y="2188"/>
                  </a:lnTo>
                  <a:lnTo>
                    <a:pt x="3338" y="2255"/>
                  </a:lnTo>
                  <a:lnTo>
                    <a:pt x="3386" y="2321"/>
                  </a:lnTo>
                  <a:lnTo>
                    <a:pt x="3429" y="2385"/>
                  </a:lnTo>
                  <a:lnTo>
                    <a:pt x="3466" y="2448"/>
                  </a:lnTo>
                  <a:lnTo>
                    <a:pt x="3497" y="2509"/>
                  </a:lnTo>
                  <a:lnTo>
                    <a:pt x="3523" y="2568"/>
                  </a:lnTo>
                  <a:lnTo>
                    <a:pt x="3543" y="2625"/>
                  </a:lnTo>
                  <a:lnTo>
                    <a:pt x="3557" y="2679"/>
                  </a:lnTo>
                  <a:lnTo>
                    <a:pt x="3566" y="2731"/>
                  </a:lnTo>
                  <a:lnTo>
                    <a:pt x="3567" y="2775"/>
                  </a:lnTo>
                  <a:lnTo>
                    <a:pt x="3565" y="2817"/>
                  </a:lnTo>
                  <a:lnTo>
                    <a:pt x="3559" y="2854"/>
                  </a:lnTo>
                  <a:lnTo>
                    <a:pt x="3550" y="2887"/>
                  </a:lnTo>
                  <a:lnTo>
                    <a:pt x="3538" y="2917"/>
                  </a:lnTo>
                  <a:lnTo>
                    <a:pt x="3524" y="2944"/>
                  </a:lnTo>
                  <a:lnTo>
                    <a:pt x="3509" y="2968"/>
                  </a:lnTo>
                  <a:lnTo>
                    <a:pt x="3493" y="2989"/>
                  </a:lnTo>
                  <a:lnTo>
                    <a:pt x="3476" y="3006"/>
                  </a:lnTo>
                  <a:lnTo>
                    <a:pt x="3445" y="3034"/>
                  </a:lnTo>
                  <a:lnTo>
                    <a:pt x="3409" y="3059"/>
                  </a:lnTo>
                  <a:lnTo>
                    <a:pt x="3368" y="3079"/>
                  </a:lnTo>
                  <a:lnTo>
                    <a:pt x="3326" y="3095"/>
                  </a:lnTo>
                  <a:lnTo>
                    <a:pt x="3279" y="3109"/>
                  </a:lnTo>
                  <a:lnTo>
                    <a:pt x="3229" y="3117"/>
                  </a:lnTo>
                  <a:lnTo>
                    <a:pt x="3176" y="3122"/>
                  </a:lnTo>
                  <a:lnTo>
                    <a:pt x="3120" y="3124"/>
                  </a:lnTo>
                  <a:lnTo>
                    <a:pt x="3053" y="3122"/>
                  </a:lnTo>
                  <a:lnTo>
                    <a:pt x="2982" y="3115"/>
                  </a:lnTo>
                  <a:lnTo>
                    <a:pt x="2909" y="3104"/>
                  </a:lnTo>
                  <a:lnTo>
                    <a:pt x="2832" y="3091"/>
                  </a:lnTo>
                  <a:lnTo>
                    <a:pt x="2753" y="3071"/>
                  </a:lnTo>
                  <a:lnTo>
                    <a:pt x="2671" y="3050"/>
                  </a:lnTo>
                  <a:lnTo>
                    <a:pt x="2587" y="3024"/>
                  </a:lnTo>
                  <a:lnTo>
                    <a:pt x="2502" y="2995"/>
                  </a:lnTo>
                  <a:lnTo>
                    <a:pt x="2414" y="2962"/>
                  </a:lnTo>
                  <a:lnTo>
                    <a:pt x="2388" y="3039"/>
                  </a:lnTo>
                  <a:lnTo>
                    <a:pt x="2362" y="3112"/>
                  </a:lnTo>
                  <a:lnTo>
                    <a:pt x="2331" y="3182"/>
                  </a:lnTo>
                  <a:lnTo>
                    <a:pt x="2300" y="3248"/>
                  </a:lnTo>
                  <a:lnTo>
                    <a:pt x="2267" y="3312"/>
                  </a:lnTo>
                  <a:lnTo>
                    <a:pt x="2232" y="3370"/>
                  </a:lnTo>
                  <a:lnTo>
                    <a:pt x="2195" y="3424"/>
                  </a:lnTo>
                  <a:lnTo>
                    <a:pt x="2157" y="3474"/>
                  </a:lnTo>
                  <a:lnTo>
                    <a:pt x="2117" y="3518"/>
                  </a:lnTo>
                  <a:lnTo>
                    <a:pt x="2074" y="3557"/>
                  </a:lnTo>
                  <a:lnTo>
                    <a:pt x="2030" y="3592"/>
                  </a:lnTo>
                  <a:lnTo>
                    <a:pt x="1984" y="3620"/>
                  </a:lnTo>
                  <a:lnTo>
                    <a:pt x="1937" y="3643"/>
                  </a:lnTo>
                  <a:lnTo>
                    <a:pt x="1888" y="3660"/>
                  </a:lnTo>
                  <a:lnTo>
                    <a:pt x="1836" y="3670"/>
                  </a:lnTo>
                  <a:lnTo>
                    <a:pt x="1784" y="3673"/>
                  </a:lnTo>
                  <a:lnTo>
                    <a:pt x="1731" y="3670"/>
                  </a:lnTo>
                  <a:lnTo>
                    <a:pt x="1680" y="3660"/>
                  </a:lnTo>
                  <a:lnTo>
                    <a:pt x="1631" y="3643"/>
                  </a:lnTo>
                  <a:lnTo>
                    <a:pt x="1583" y="3620"/>
                  </a:lnTo>
                  <a:lnTo>
                    <a:pt x="1538" y="3592"/>
                  </a:lnTo>
                  <a:lnTo>
                    <a:pt x="1494" y="3557"/>
                  </a:lnTo>
                  <a:lnTo>
                    <a:pt x="1451" y="3518"/>
                  </a:lnTo>
                  <a:lnTo>
                    <a:pt x="1411" y="3474"/>
                  </a:lnTo>
                  <a:lnTo>
                    <a:pt x="1372" y="3424"/>
                  </a:lnTo>
                  <a:lnTo>
                    <a:pt x="1336" y="3370"/>
                  </a:lnTo>
                  <a:lnTo>
                    <a:pt x="1301" y="3312"/>
                  </a:lnTo>
                  <a:lnTo>
                    <a:pt x="1267" y="3248"/>
                  </a:lnTo>
                  <a:lnTo>
                    <a:pt x="1236" y="3182"/>
                  </a:lnTo>
                  <a:lnTo>
                    <a:pt x="1207" y="3112"/>
                  </a:lnTo>
                  <a:lnTo>
                    <a:pt x="1179" y="3039"/>
                  </a:lnTo>
                  <a:lnTo>
                    <a:pt x="1153" y="2962"/>
                  </a:lnTo>
                  <a:lnTo>
                    <a:pt x="1065" y="2995"/>
                  </a:lnTo>
                  <a:lnTo>
                    <a:pt x="980" y="3024"/>
                  </a:lnTo>
                  <a:lnTo>
                    <a:pt x="896" y="3050"/>
                  </a:lnTo>
                  <a:lnTo>
                    <a:pt x="815" y="3071"/>
                  </a:lnTo>
                  <a:lnTo>
                    <a:pt x="735" y="3091"/>
                  </a:lnTo>
                  <a:lnTo>
                    <a:pt x="659" y="3104"/>
                  </a:lnTo>
                  <a:lnTo>
                    <a:pt x="585" y="3115"/>
                  </a:lnTo>
                  <a:lnTo>
                    <a:pt x="514" y="3122"/>
                  </a:lnTo>
                  <a:lnTo>
                    <a:pt x="448" y="3124"/>
                  </a:lnTo>
                  <a:lnTo>
                    <a:pt x="392" y="3122"/>
                  </a:lnTo>
                  <a:lnTo>
                    <a:pt x="339" y="3117"/>
                  </a:lnTo>
                  <a:lnTo>
                    <a:pt x="288" y="3109"/>
                  </a:lnTo>
                  <a:lnTo>
                    <a:pt x="242" y="3095"/>
                  </a:lnTo>
                  <a:lnTo>
                    <a:pt x="199" y="3079"/>
                  </a:lnTo>
                  <a:lnTo>
                    <a:pt x="159" y="3059"/>
                  </a:lnTo>
                  <a:lnTo>
                    <a:pt x="123" y="3034"/>
                  </a:lnTo>
                  <a:lnTo>
                    <a:pt x="91" y="3006"/>
                  </a:lnTo>
                  <a:lnTo>
                    <a:pt x="75" y="2988"/>
                  </a:lnTo>
                  <a:lnTo>
                    <a:pt x="58" y="2968"/>
                  </a:lnTo>
                  <a:lnTo>
                    <a:pt x="44" y="2944"/>
                  </a:lnTo>
                  <a:lnTo>
                    <a:pt x="29" y="2917"/>
                  </a:lnTo>
                  <a:lnTo>
                    <a:pt x="18" y="2887"/>
                  </a:lnTo>
                  <a:lnTo>
                    <a:pt x="8" y="2853"/>
                  </a:lnTo>
                  <a:lnTo>
                    <a:pt x="2" y="2817"/>
                  </a:lnTo>
                  <a:lnTo>
                    <a:pt x="0" y="2776"/>
                  </a:lnTo>
                  <a:lnTo>
                    <a:pt x="0" y="2775"/>
                  </a:lnTo>
                  <a:lnTo>
                    <a:pt x="2" y="2731"/>
                  </a:lnTo>
                  <a:lnTo>
                    <a:pt x="10" y="2679"/>
                  </a:lnTo>
                  <a:lnTo>
                    <a:pt x="25" y="2625"/>
                  </a:lnTo>
                  <a:lnTo>
                    <a:pt x="45" y="2568"/>
                  </a:lnTo>
                  <a:lnTo>
                    <a:pt x="71" y="2509"/>
                  </a:lnTo>
                  <a:lnTo>
                    <a:pt x="102" y="2448"/>
                  </a:lnTo>
                  <a:lnTo>
                    <a:pt x="139" y="2385"/>
                  </a:lnTo>
                  <a:lnTo>
                    <a:pt x="182" y="2321"/>
                  </a:lnTo>
                  <a:lnTo>
                    <a:pt x="229" y="2255"/>
                  </a:lnTo>
                  <a:lnTo>
                    <a:pt x="282" y="2188"/>
                  </a:lnTo>
                  <a:lnTo>
                    <a:pt x="339" y="2119"/>
                  </a:lnTo>
                  <a:lnTo>
                    <a:pt x="402" y="2050"/>
                  </a:lnTo>
                  <a:lnTo>
                    <a:pt x="469" y="1979"/>
                  </a:lnTo>
                  <a:lnTo>
                    <a:pt x="541" y="1908"/>
                  </a:lnTo>
                  <a:lnTo>
                    <a:pt x="616" y="1836"/>
                  </a:lnTo>
                  <a:lnTo>
                    <a:pt x="541" y="1765"/>
                  </a:lnTo>
                  <a:lnTo>
                    <a:pt x="469" y="1693"/>
                  </a:lnTo>
                  <a:lnTo>
                    <a:pt x="402" y="1623"/>
                  </a:lnTo>
                  <a:lnTo>
                    <a:pt x="339" y="1553"/>
                  </a:lnTo>
                  <a:lnTo>
                    <a:pt x="282" y="1484"/>
                  </a:lnTo>
                  <a:lnTo>
                    <a:pt x="229" y="1418"/>
                  </a:lnTo>
                  <a:lnTo>
                    <a:pt x="182" y="1351"/>
                  </a:lnTo>
                  <a:lnTo>
                    <a:pt x="139" y="1287"/>
                  </a:lnTo>
                  <a:lnTo>
                    <a:pt x="102" y="1225"/>
                  </a:lnTo>
                  <a:lnTo>
                    <a:pt x="71" y="1164"/>
                  </a:lnTo>
                  <a:lnTo>
                    <a:pt x="45" y="1104"/>
                  </a:lnTo>
                  <a:lnTo>
                    <a:pt x="25" y="1048"/>
                  </a:lnTo>
                  <a:lnTo>
                    <a:pt x="10" y="994"/>
                  </a:lnTo>
                  <a:lnTo>
                    <a:pt x="2" y="942"/>
                  </a:lnTo>
                  <a:lnTo>
                    <a:pt x="0" y="898"/>
                  </a:lnTo>
                  <a:lnTo>
                    <a:pt x="0" y="897"/>
                  </a:lnTo>
                  <a:lnTo>
                    <a:pt x="2" y="856"/>
                  </a:lnTo>
                  <a:lnTo>
                    <a:pt x="8" y="819"/>
                  </a:lnTo>
                  <a:lnTo>
                    <a:pt x="18" y="785"/>
                  </a:lnTo>
                  <a:lnTo>
                    <a:pt x="29" y="755"/>
                  </a:lnTo>
                  <a:lnTo>
                    <a:pt x="44" y="728"/>
                  </a:lnTo>
                  <a:lnTo>
                    <a:pt x="58" y="704"/>
                  </a:lnTo>
                  <a:lnTo>
                    <a:pt x="75" y="684"/>
                  </a:lnTo>
                  <a:lnTo>
                    <a:pt x="91" y="666"/>
                  </a:lnTo>
                  <a:lnTo>
                    <a:pt x="123" y="638"/>
                  </a:lnTo>
                  <a:lnTo>
                    <a:pt x="161" y="613"/>
                  </a:lnTo>
                  <a:lnTo>
                    <a:pt x="201" y="593"/>
                  </a:lnTo>
                  <a:lnTo>
                    <a:pt x="245" y="576"/>
                  </a:lnTo>
                  <a:lnTo>
                    <a:pt x="292" y="563"/>
                  </a:lnTo>
                  <a:lnTo>
                    <a:pt x="343" y="555"/>
                  </a:lnTo>
                  <a:lnTo>
                    <a:pt x="397" y="550"/>
                  </a:lnTo>
                  <a:lnTo>
                    <a:pt x="455" y="549"/>
                  </a:lnTo>
                  <a:lnTo>
                    <a:pt x="514" y="551"/>
                  </a:lnTo>
                  <a:lnTo>
                    <a:pt x="577" y="557"/>
                  </a:lnTo>
                  <a:lnTo>
                    <a:pt x="642" y="566"/>
                  </a:lnTo>
                  <a:lnTo>
                    <a:pt x="709" y="577"/>
                  </a:lnTo>
                  <a:lnTo>
                    <a:pt x="779" y="593"/>
                  </a:lnTo>
                  <a:lnTo>
                    <a:pt x="850" y="611"/>
                  </a:lnTo>
                  <a:lnTo>
                    <a:pt x="924" y="631"/>
                  </a:lnTo>
                  <a:lnTo>
                    <a:pt x="999" y="655"/>
                  </a:lnTo>
                  <a:lnTo>
                    <a:pt x="1075" y="682"/>
                  </a:lnTo>
                  <a:lnTo>
                    <a:pt x="1153" y="710"/>
                  </a:lnTo>
                  <a:lnTo>
                    <a:pt x="1179" y="633"/>
                  </a:lnTo>
                  <a:lnTo>
                    <a:pt x="1207" y="560"/>
                  </a:lnTo>
                  <a:lnTo>
                    <a:pt x="1236" y="490"/>
                  </a:lnTo>
                  <a:lnTo>
                    <a:pt x="1267" y="424"/>
                  </a:lnTo>
                  <a:lnTo>
                    <a:pt x="1301" y="362"/>
                  </a:lnTo>
                  <a:lnTo>
                    <a:pt x="1336" y="303"/>
                  </a:lnTo>
                  <a:lnTo>
                    <a:pt x="1372" y="249"/>
                  </a:lnTo>
                  <a:lnTo>
                    <a:pt x="1411" y="199"/>
                  </a:lnTo>
                  <a:lnTo>
                    <a:pt x="1451" y="154"/>
                  </a:lnTo>
                  <a:lnTo>
                    <a:pt x="1493" y="115"/>
                  </a:lnTo>
                  <a:lnTo>
                    <a:pt x="1538" y="81"/>
                  </a:lnTo>
                  <a:lnTo>
                    <a:pt x="1583" y="53"/>
                  </a:lnTo>
                  <a:lnTo>
                    <a:pt x="1631" y="30"/>
                  </a:lnTo>
                  <a:lnTo>
                    <a:pt x="1680" y="13"/>
                  </a:lnTo>
                  <a:lnTo>
                    <a:pt x="1731" y="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2440" y="1327540"/>
            <a:ext cx="3277344" cy="5434017"/>
            <a:chOff x="3542612" y="2364852"/>
            <a:chExt cx="2647019" cy="3830778"/>
          </a:xfrm>
        </p:grpSpPr>
        <p:sp>
          <p:nvSpPr>
            <p:cNvPr id="125" name="Rounded Rectangle 124"/>
            <p:cNvSpPr/>
            <p:nvPr/>
          </p:nvSpPr>
          <p:spPr>
            <a:xfrm>
              <a:off x="3555416" y="2364852"/>
              <a:ext cx="2621411" cy="3830778"/>
            </a:xfrm>
            <a:prstGeom prst="roundRect">
              <a:avLst>
                <a:gd name="adj" fmla="val 457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555416" y="5546032"/>
              <a:ext cx="2634215" cy="42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626656" y="3797432"/>
              <a:ext cx="2478930" cy="104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ჰოსპიტალურ სერვისებზე ჯიბიდან გადახდების შემცირება, განსაკუთრებით უღარიბეს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ნაწილში</a:t>
              </a:r>
            </a:p>
          </p:txBody>
        </p:sp>
        <p:sp>
          <p:nvSpPr>
            <p:cNvPr id="119" name="Round Same Side Corner Rectangle 118"/>
            <p:cNvSpPr/>
            <p:nvPr/>
          </p:nvSpPr>
          <p:spPr>
            <a:xfrm>
              <a:off x="3542612" y="2525035"/>
              <a:ext cx="2609986" cy="662828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331867" y="2592263"/>
              <a:ext cx="997527" cy="849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1" name="Group 10"/>
            <p:cNvGrpSpPr>
              <a:grpSpLocks noChangeAspect="1"/>
            </p:cNvGrpSpPr>
            <p:nvPr/>
          </p:nvGrpSpPr>
          <p:grpSpPr bwMode="auto">
            <a:xfrm>
              <a:off x="4561108" y="2705912"/>
              <a:ext cx="518986" cy="521043"/>
              <a:chOff x="3556" y="636"/>
              <a:chExt cx="1009" cy="1013"/>
            </a:xfrm>
            <a:solidFill>
              <a:schemeClr val="accent2"/>
            </a:solidFill>
          </p:grpSpPr>
          <p:sp>
            <p:nvSpPr>
              <p:cNvPr id="152" name="Freeform 12"/>
              <p:cNvSpPr>
                <a:spLocks/>
              </p:cNvSpPr>
              <p:nvPr/>
            </p:nvSpPr>
            <p:spPr bwMode="auto">
              <a:xfrm>
                <a:off x="4450" y="906"/>
                <a:ext cx="113" cy="200"/>
              </a:xfrm>
              <a:custGeom>
                <a:avLst/>
                <a:gdLst>
                  <a:gd name="T0" fmla="*/ 227 w 452"/>
                  <a:gd name="T1" fmla="*/ 0 h 800"/>
                  <a:gd name="T2" fmla="*/ 277 w 452"/>
                  <a:gd name="T3" fmla="*/ 106 h 800"/>
                  <a:gd name="T4" fmla="*/ 323 w 452"/>
                  <a:gd name="T5" fmla="*/ 213 h 800"/>
                  <a:gd name="T6" fmla="*/ 362 w 452"/>
                  <a:gd name="T7" fmla="*/ 322 h 800"/>
                  <a:gd name="T8" fmla="*/ 394 w 452"/>
                  <a:gd name="T9" fmla="*/ 434 h 800"/>
                  <a:gd name="T10" fmla="*/ 420 w 452"/>
                  <a:gd name="T11" fmla="*/ 548 h 800"/>
                  <a:gd name="T12" fmla="*/ 440 w 452"/>
                  <a:gd name="T13" fmla="*/ 662 h 800"/>
                  <a:gd name="T14" fmla="*/ 452 w 452"/>
                  <a:gd name="T15" fmla="*/ 779 h 800"/>
                  <a:gd name="T16" fmla="*/ 198 w 452"/>
                  <a:gd name="T17" fmla="*/ 800 h 800"/>
                  <a:gd name="T18" fmla="*/ 187 w 452"/>
                  <a:gd name="T19" fmla="*/ 698 h 800"/>
                  <a:gd name="T20" fmla="*/ 170 w 452"/>
                  <a:gd name="T21" fmla="*/ 597 h 800"/>
                  <a:gd name="T22" fmla="*/ 147 w 452"/>
                  <a:gd name="T23" fmla="*/ 499 h 800"/>
                  <a:gd name="T24" fmla="*/ 119 w 452"/>
                  <a:gd name="T25" fmla="*/ 402 h 800"/>
                  <a:gd name="T26" fmla="*/ 84 w 452"/>
                  <a:gd name="T27" fmla="*/ 306 h 800"/>
                  <a:gd name="T28" fmla="*/ 46 w 452"/>
                  <a:gd name="T29" fmla="*/ 212 h 800"/>
                  <a:gd name="T30" fmla="*/ 0 w 452"/>
                  <a:gd name="T31" fmla="*/ 121 h 800"/>
                  <a:gd name="T32" fmla="*/ 227 w 452"/>
                  <a:gd name="T33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2" h="800">
                    <a:moveTo>
                      <a:pt x="227" y="0"/>
                    </a:moveTo>
                    <a:lnTo>
                      <a:pt x="277" y="106"/>
                    </a:lnTo>
                    <a:lnTo>
                      <a:pt x="323" y="213"/>
                    </a:lnTo>
                    <a:lnTo>
                      <a:pt x="362" y="322"/>
                    </a:lnTo>
                    <a:lnTo>
                      <a:pt x="394" y="434"/>
                    </a:lnTo>
                    <a:lnTo>
                      <a:pt x="420" y="548"/>
                    </a:lnTo>
                    <a:lnTo>
                      <a:pt x="440" y="662"/>
                    </a:lnTo>
                    <a:lnTo>
                      <a:pt x="452" y="779"/>
                    </a:lnTo>
                    <a:lnTo>
                      <a:pt x="198" y="800"/>
                    </a:lnTo>
                    <a:lnTo>
                      <a:pt x="187" y="698"/>
                    </a:lnTo>
                    <a:lnTo>
                      <a:pt x="170" y="597"/>
                    </a:lnTo>
                    <a:lnTo>
                      <a:pt x="147" y="499"/>
                    </a:lnTo>
                    <a:lnTo>
                      <a:pt x="119" y="402"/>
                    </a:lnTo>
                    <a:lnTo>
                      <a:pt x="84" y="306"/>
                    </a:lnTo>
                    <a:lnTo>
                      <a:pt x="46" y="212"/>
                    </a:lnTo>
                    <a:lnTo>
                      <a:pt x="0" y="121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"/>
              <p:cNvSpPr>
                <a:spLocks/>
              </p:cNvSpPr>
              <p:nvPr/>
            </p:nvSpPr>
            <p:spPr bwMode="auto">
              <a:xfrm>
                <a:off x="3582" y="1283"/>
                <a:ext cx="149" cy="196"/>
              </a:xfrm>
              <a:custGeom>
                <a:avLst/>
                <a:gdLst>
                  <a:gd name="T0" fmla="*/ 242 w 596"/>
                  <a:gd name="T1" fmla="*/ 0 h 782"/>
                  <a:gd name="T2" fmla="*/ 278 w 596"/>
                  <a:gd name="T3" fmla="*/ 96 h 782"/>
                  <a:gd name="T4" fmla="*/ 317 w 596"/>
                  <a:gd name="T5" fmla="*/ 189 h 782"/>
                  <a:gd name="T6" fmla="*/ 363 w 596"/>
                  <a:gd name="T7" fmla="*/ 280 h 782"/>
                  <a:gd name="T8" fmla="*/ 414 w 596"/>
                  <a:gd name="T9" fmla="*/ 367 h 782"/>
                  <a:gd name="T10" fmla="*/ 470 w 596"/>
                  <a:gd name="T11" fmla="*/ 451 h 782"/>
                  <a:gd name="T12" fmla="*/ 530 w 596"/>
                  <a:gd name="T13" fmla="*/ 533 h 782"/>
                  <a:gd name="T14" fmla="*/ 596 w 596"/>
                  <a:gd name="T15" fmla="*/ 612 h 782"/>
                  <a:gd name="T16" fmla="*/ 405 w 596"/>
                  <a:gd name="T17" fmla="*/ 782 h 782"/>
                  <a:gd name="T18" fmla="*/ 330 w 596"/>
                  <a:gd name="T19" fmla="*/ 693 h 782"/>
                  <a:gd name="T20" fmla="*/ 260 w 596"/>
                  <a:gd name="T21" fmla="*/ 599 h 782"/>
                  <a:gd name="T22" fmla="*/ 196 w 596"/>
                  <a:gd name="T23" fmla="*/ 502 h 782"/>
                  <a:gd name="T24" fmla="*/ 139 w 596"/>
                  <a:gd name="T25" fmla="*/ 402 h 782"/>
                  <a:gd name="T26" fmla="*/ 87 w 596"/>
                  <a:gd name="T27" fmla="*/ 298 h 782"/>
                  <a:gd name="T28" fmla="*/ 40 w 596"/>
                  <a:gd name="T29" fmla="*/ 191 h 782"/>
                  <a:gd name="T30" fmla="*/ 0 w 596"/>
                  <a:gd name="T31" fmla="*/ 81 h 782"/>
                  <a:gd name="T32" fmla="*/ 242 w 596"/>
                  <a:gd name="T33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6" h="782">
                    <a:moveTo>
                      <a:pt x="242" y="0"/>
                    </a:moveTo>
                    <a:lnTo>
                      <a:pt x="278" y="96"/>
                    </a:lnTo>
                    <a:lnTo>
                      <a:pt x="317" y="189"/>
                    </a:lnTo>
                    <a:lnTo>
                      <a:pt x="363" y="280"/>
                    </a:lnTo>
                    <a:lnTo>
                      <a:pt x="414" y="367"/>
                    </a:lnTo>
                    <a:lnTo>
                      <a:pt x="470" y="451"/>
                    </a:lnTo>
                    <a:lnTo>
                      <a:pt x="530" y="533"/>
                    </a:lnTo>
                    <a:lnTo>
                      <a:pt x="596" y="612"/>
                    </a:lnTo>
                    <a:lnTo>
                      <a:pt x="405" y="782"/>
                    </a:lnTo>
                    <a:lnTo>
                      <a:pt x="330" y="693"/>
                    </a:lnTo>
                    <a:lnTo>
                      <a:pt x="260" y="599"/>
                    </a:lnTo>
                    <a:lnTo>
                      <a:pt x="196" y="502"/>
                    </a:lnTo>
                    <a:lnTo>
                      <a:pt x="139" y="402"/>
                    </a:lnTo>
                    <a:lnTo>
                      <a:pt x="87" y="298"/>
                    </a:lnTo>
                    <a:lnTo>
                      <a:pt x="40" y="191"/>
                    </a:lnTo>
                    <a:lnTo>
                      <a:pt x="0" y="81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4"/>
              <p:cNvSpPr>
                <a:spLocks/>
              </p:cNvSpPr>
              <p:nvPr/>
            </p:nvSpPr>
            <p:spPr bwMode="auto">
              <a:xfrm>
                <a:off x="3682" y="685"/>
                <a:ext cx="189" cy="165"/>
              </a:xfrm>
              <a:custGeom>
                <a:avLst/>
                <a:gdLst>
                  <a:gd name="T0" fmla="*/ 645 w 755"/>
                  <a:gd name="T1" fmla="*/ 0 h 658"/>
                  <a:gd name="T2" fmla="*/ 755 w 755"/>
                  <a:gd name="T3" fmla="*/ 232 h 658"/>
                  <a:gd name="T4" fmla="*/ 664 w 755"/>
                  <a:gd name="T5" fmla="*/ 278 h 658"/>
                  <a:gd name="T6" fmla="*/ 578 w 755"/>
                  <a:gd name="T7" fmla="*/ 330 h 658"/>
                  <a:gd name="T8" fmla="*/ 494 w 755"/>
                  <a:gd name="T9" fmla="*/ 386 h 658"/>
                  <a:gd name="T10" fmla="*/ 413 w 755"/>
                  <a:gd name="T11" fmla="*/ 447 h 658"/>
                  <a:gd name="T12" fmla="*/ 335 w 755"/>
                  <a:gd name="T13" fmla="*/ 513 h 658"/>
                  <a:gd name="T14" fmla="*/ 262 w 755"/>
                  <a:gd name="T15" fmla="*/ 582 h 658"/>
                  <a:gd name="T16" fmla="*/ 192 w 755"/>
                  <a:gd name="T17" fmla="*/ 658 h 658"/>
                  <a:gd name="T18" fmla="*/ 0 w 755"/>
                  <a:gd name="T19" fmla="*/ 488 h 658"/>
                  <a:gd name="T20" fmla="*/ 81 w 755"/>
                  <a:gd name="T21" fmla="*/ 402 h 658"/>
                  <a:gd name="T22" fmla="*/ 165 w 755"/>
                  <a:gd name="T23" fmla="*/ 321 h 658"/>
                  <a:gd name="T24" fmla="*/ 253 w 755"/>
                  <a:gd name="T25" fmla="*/ 247 h 658"/>
                  <a:gd name="T26" fmla="*/ 345 w 755"/>
                  <a:gd name="T27" fmla="*/ 177 h 658"/>
                  <a:gd name="T28" fmla="*/ 441 w 755"/>
                  <a:gd name="T29" fmla="*/ 112 h 658"/>
                  <a:gd name="T30" fmla="*/ 542 w 755"/>
                  <a:gd name="T31" fmla="*/ 53 h 658"/>
                  <a:gd name="T32" fmla="*/ 645 w 755"/>
                  <a:gd name="T3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5" h="658">
                    <a:moveTo>
                      <a:pt x="645" y="0"/>
                    </a:moveTo>
                    <a:lnTo>
                      <a:pt x="755" y="232"/>
                    </a:lnTo>
                    <a:lnTo>
                      <a:pt x="664" y="278"/>
                    </a:lnTo>
                    <a:lnTo>
                      <a:pt x="578" y="330"/>
                    </a:lnTo>
                    <a:lnTo>
                      <a:pt x="494" y="386"/>
                    </a:lnTo>
                    <a:lnTo>
                      <a:pt x="413" y="447"/>
                    </a:lnTo>
                    <a:lnTo>
                      <a:pt x="335" y="513"/>
                    </a:lnTo>
                    <a:lnTo>
                      <a:pt x="262" y="582"/>
                    </a:lnTo>
                    <a:lnTo>
                      <a:pt x="192" y="658"/>
                    </a:lnTo>
                    <a:lnTo>
                      <a:pt x="0" y="488"/>
                    </a:lnTo>
                    <a:lnTo>
                      <a:pt x="81" y="402"/>
                    </a:lnTo>
                    <a:lnTo>
                      <a:pt x="165" y="321"/>
                    </a:lnTo>
                    <a:lnTo>
                      <a:pt x="253" y="247"/>
                    </a:lnTo>
                    <a:lnTo>
                      <a:pt x="345" y="177"/>
                    </a:lnTo>
                    <a:lnTo>
                      <a:pt x="441" y="112"/>
                    </a:lnTo>
                    <a:lnTo>
                      <a:pt x="542" y="53"/>
                    </a:lnTo>
                    <a:lnTo>
                      <a:pt x="6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"/>
              <p:cNvSpPr>
                <a:spLocks/>
              </p:cNvSpPr>
              <p:nvPr/>
            </p:nvSpPr>
            <p:spPr bwMode="auto">
              <a:xfrm>
                <a:off x="3570" y="839"/>
                <a:ext cx="138" cy="198"/>
              </a:xfrm>
              <a:custGeom>
                <a:avLst/>
                <a:gdLst>
                  <a:gd name="T0" fmla="*/ 346 w 550"/>
                  <a:gd name="T1" fmla="*/ 0 h 793"/>
                  <a:gd name="T2" fmla="*/ 550 w 550"/>
                  <a:gd name="T3" fmla="*/ 154 h 793"/>
                  <a:gd name="T4" fmla="*/ 492 w 550"/>
                  <a:gd name="T5" fmla="*/ 237 h 793"/>
                  <a:gd name="T6" fmla="*/ 437 w 550"/>
                  <a:gd name="T7" fmla="*/ 323 h 793"/>
                  <a:gd name="T8" fmla="*/ 389 w 550"/>
                  <a:gd name="T9" fmla="*/ 413 h 793"/>
                  <a:gd name="T10" fmla="*/ 346 w 550"/>
                  <a:gd name="T11" fmla="*/ 505 h 793"/>
                  <a:gd name="T12" fmla="*/ 308 w 550"/>
                  <a:gd name="T13" fmla="*/ 598 h 793"/>
                  <a:gd name="T14" fmla="*/ 276 w 550"/>
                  <a:gd name="T15" fmla="*/ 695 h 793"/>
                  <a:gd name="T16" fmla="*/ 249 w 550"/>
                  <a:gd name="T17" fmla="*/ 793 h 793"/>
                  <a:gd name="T18" fmla="*/ 0 w 550"/>
                  <a:gd name="T19" fmla="*/ 732 h 793"/>
                  <a:gd name="T20" fmla="*/ 31 w 550"/>
                  <a:gd name="T21" fmla="*/ 619 h 793"/>
                  <a:gd name="T22" fmla="*/ 68 w 550"/>
                  <a:gd name="T23" fmla="*/ 508 h 793"/>
                  <a:gd name="T24" fmla="*/ 111 w 550"/>
                  <a:gd name="T25" fmla="*/ 401 h 793"/>
                  <a:gd name="T26" fmla="*/ 161 w 550"/>
                  <a:gd name="T27" fmla="*/ 296 h 793"/>
                  <a:gd name="T28" fmla="*/ 217 w 550"/>
                  <a:gd name="T29" fmla="*/ 194 h 793"/>
                  <a:gd name="T30" fmla="*/ 279 w 550"/>
                  <a:gd name="T31" fmla="*/ 96 h 793"/>
                  <a:gd name="T32" fmla="*/ 346 w 550"/>
                  <a:gd name="T33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0" h="793">
                    <a:moveTo>
                      <a:pt x="346" y="0"/>
                    </a:moveTo>
                    <a:lnTo>
                      <a:pt x="550" y="154"/>
                    </a:lnTo>
                    <a:lnTo>
                      <a:pt x="492" y="237"/>
                    </a:lnTo>
                    <a:lnTo>
                      <a:pt x="437" y="323"/>
                    </a:lnTo>
                    <a:lnTo>
                      <a:pt x="389" y="413"/>
                    </a:lnTo>
                    <a:lnTo>
                      <a:pt x="346" y="505"/>
                    </a:lnTo>
                    <a:lnTo>
                      <a:pt x="308" y="598"/>
                    </a:lnTo>
                    <a:lnTo>
                      <a:pt x="276" y="695"/>
                    </a:lnTo>
                    <a:lnTo>
                      <a:pt x="249" y="793"/>
                    </a:lnTo>
                    <a:lnTo>
                      <a:pt x="0" y="732"/>
                    </a:lnTo>
                    <a:lnTo>
                      <a:pt x="31" y="619"/>
                    </a:lnTo>
                    <a:lnTo>
                      <a:pt x="68" y="508"/>
                    </a:lnTo>
                    <a:lnTo>
                      <a:pt x="111" y="401"/>
                    </a:lnTo>
                    <a:lnTo>
                      <a:pt x="161" y="296"/>
                    </a:lnTo>
                    <a:lnTo>
                      <a:pt x="217" y="194"/>
                    </a:lnTo>
                    <a:lnTo>
                      <a:pt x="279" y="96"/>
                    </a:lnTo>
                    <a:lnTo>
                      <a:pt x="3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6"/>
              <p:cNvSpPr>
                <a:spLocks/>
              </p:cNvSpPr>
              <p:nvPr/>
            </p:nvSpPr>
            <p:spPr bwMode="auto">
              <a:xfrm>
                <a:off x="3711" y="1462"/>
                <a:ext cx="193" cy="154"/>
              </a:xfrm>
              <a:custGeom>
                <a:avLst/>
                <a:gdLst>
                  <a:gd name="T0" fmla="*/ 176 w 772"/>
                  <a:gd name="T1" fmla="*/ 0 h 618"/>
                  <a:gd name="T2" fmla="*/ 251 w 772"/>
                  <a:gd name="T3" fmla="*/ 68 h 618"/>
                  <a:gd name="T4" fmla="*/ 331 w 772"/>
                  <a:gd name="T5" fmla="*/ 133 h 618"/>
                  <a:gd name="T6" fmla="*/ 414 w 772"/>
                  <a:gd name="T7" fmla="*/ 192 h 618"/>
                  <a:gd name="T8" fmla="*/ 499 w 772"/>
                  <a:gd name="T9" fmla="*/ 246 h 618"/>
                  <a:gd name="T10" fmla="*/ 587 w 772"/>
                  <a:gd name="T11" fmla="*/ 296 h 618"/>
                  <a:gd name="T12" fmla="*/ 678 w 772"/>
                  <a:gd name="T13" fmla="*/ 340 h 618"/>
                  <a:gd name="T14" fmla="*/ 772 w 772"/>
                  <a:gd name="T15" fmla="*/ 378 h 618"/>
                  <a:gd name="T16" fmla="*/ 681 w 772"/>
                  <a:gd name="T17" fmla="*/ 618 h 618"/>
                  <a:gd name="T18" fmla="*/ 573 w 772"/>
                  <a:gd name="T19" fmla="*/ 573 h 618"/>
                  <a:gd name="T20" fmla="*/ 469 w 772"/>
                  <a:gd name="T21" fmla="*/ 524 h 618"/>
                  <a:gd name="T22" fmla="*/ 368 w 772"/>
                  <a:gd name="T23" fmla="*/ 468 h 618"/>
                  <a:gd name="T24" fmla="*/ 271 w 772"/>
                  <a:gd name="T25" fmla="*/ 405 h 618"/>
                  <a:gd name="T26" fmla="*/ 177 w 772"/>
                  <a:gd name="T27" fmla="*/ 337 h 618"/>
                  <a:gd name="T28" fmla="*/ 87 w 772"/>
                  <a:gd name="T29" fmla="*/ 264 h 618"/>
                  <a:gd name="T30" fmla="*/ 0 w 772"/>
                  <a:gd name="T31" fmla="*/ 185 h 618"/>
                  <a:gd name="T32" fmla="*/ 176 w 772"/>
                  <a:gd name="T33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2" h="618">
                    <a:moveTo>
                      <a:pt x="176" y="0"/>
                    </a:moveTo>
                    <a:lnTo>
                      <a:pt x="251" y="68"/>
                    </a:lnTo>
                    <a:lnTo>
                      <a:pt x="331" y="133"/>
                    </a:lnTo>
                    <a:lnTo>
                      <a:pt x="414" y="192"/>
                    </a:lnTo>
                    <a:lnTo>
                      <a:pt x="499" y="246"/>
                    </a:lnTo>
                    <a:lnTo>
                      <a:pt x="587" y="296"/>
                    </a:lnTo>
                    <a:lnTo>
                      <a:pt x="678" y="340"/>
                    </a:lnTo>
                    <a:lnTo>
                      <a:pt x="772" y="378"/>
                    </a:lnTo>
                    <a:lnTo>
                      <a:pt x="681" y="618"/>
                    </a:lnTo>
                    <a:lnTo>
                      <a:pt x="573" y="573"/>
                    </a:lnTo>
                    <a:lnTo>
                      <a:pt x="469" y="524"/>
                    </a:lnTo>
                    <a:lnTo>
                      <a:pt x="368" y="468"/>
                    </a:lnTo>
                    <a:lnTo>
                      <a:pt x="271" y="405"/>
                    </a:lnTo>
                    <a:lnTo>
                      <a:pt x="177" y="337"/>
                    </a:lnTo>
                    <a:lnTo>
                      <a:pt x="87" y="264"/>
                    </a:lnTo>
                    <a:lnTo>
                      <a:pt x="0" y="185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"/>
              <p:cNvSpPr>
                <a:spLocks/>
              </p:cNvSpPr>
              <p:nvPr/>
            </p:nvSpPr>
            <p:spPr bwMode="auto">
              <a:xfrm>
                <a:off x="4340" y="1348"/>
                <a:ext cx="167" cy="187"/>
              </a:xfrm>
              <a:custGeom>
                <a:avLst/>
                <a:gdLst>
                  <a:gd name="T0" fmla="*/ 446 w 672"/>
                  <a:gd name="T1" fmla="*/ 0 h 747"/>
                  <a:gd name="T2" fmla="*/ 672 w 672"/>
                  <a:gd name="T3" fmla="*/ 119 h 747"/>
                  <a:gd name="T4" fmla="*/ 615 w 672"/>
                  <a:gd name="T5" fmla="*/ 221 h 747"/>
                  <a:gd name="T6" fmla="*/ 553 w 672"/>
                  <a:gd name="T7" fmla="*/ 319 h 747"/>
                  <a:gd name="T8" fmla="*/ 485 w 672"/>
                  <a:gd name="T9" fmla="*/ 413 h 747"/>
                  <a:gd name="T10" fmla="*/ 412 w 672"/>
                  <a:gd name="T11" fmla="*/ 503 h 747"/>
                  <a:gd name="T12" fmla="*/ 334 w 672"/>
                  <a:gd name="T13" fmla="*/ 589 h 747"/>
                  <a:gd name="T14" fmla="*/ 249 w 672"/>
                  <a:gd name="T15" fmla="*/ 670 h 747"/>
                  <a:gd name="T16" fmla="*/ 161 w 672"/>
                  <a:gd name="T17" fmla="*/ 747 h 747"/>
                  <a:gd name="T18" fmla="*/ 0 w 672"/>
                  <a:gd name="T19" fmla="*/ 548 h 747"/>
                  <a:gd name="T20" fmla="*/ 77 w 672"/>
                  <a:gd name="T21" fmla="*/ 481 h 747"/>
                  <a:gd name="T22" fmla="*/ 150 w 672"/>
                  <a:gd name="T23" fmla="*/ 410 h 747"/>
                  <a:gd name="T24" fmla="*/ 218 w 672"/>
                  <a:gd name="T25" fmla="*/ 336 h 747"/>
                  <a:gd name="T26" fmla="*/ 282 w 672"/>
                  <a:gd name="T27" fmla="*/ 257 h 747"/>
                  <a:gd name="T28" fmla="*/ 341 w 672"/>
                  <a:gd name="T29" fmla="*/ 175 h 747"/>
                  <a:gd name="T30" fmla="*/ 397 w 672"/>
                  <a:gd name="T31" fmla="*/ 89 h 747"/>
                  <a:gd name="T32" fmla="*/ 446 w 672"/>
                  <a:gd name="T3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2" h="747">
                    <a:moveTo>
                      <a:pt x="446" y="0"/>
                    </a:moveTo>
                    <a:lnTo>
                      <a:pt x="672" y="119"/>
                    </a:lnTo>
                    <a:lnTo>
                      <a:pt x="615" y="221"/>
                    </a:lnTo>
                    <a:lnTo>
                      <a:pt x="553" y="319"/>
                    </a:lnTo>
                    <a:lnTo>
                      <a:pt x="485" y="413"/>
                    </a:lnTo>
                    <a:lnTo>
                      <a:pt x="412" y="503"/>
                    </a:lnTo>
                    <a:lnTo>
                      <a:pt x="334" y="589"/>
                    </a:lnTo>
                    <a:lnTo>
                      <a:pt x="249" y="670"/>
                    </a:lnTo>
                    <a:lnTo>
                      <a:pt x="161" y="747"/>
                    </a:lnTo>
                    <a:lnTo>
                      <a:pt x="0" y="548"/>
                    </a:lnTo>
                    <a:lnTo>
                      <a:pt x="77" y="481"/>
                    </a:lnTo>
                    <a:lnTo>
                      <a:pt x="150" y="410"/>
                    </a:lnTo>
                    <a:lnTo>
                      <a:pt x="218" y="336"/>
                    </a:lnTo>
                    <a:lnTo>
                      <a:pt x="282" y="257"/>
                    </a:lnTo>
                    <a:lnTo>
                      <a:pt x="341" y="175"/>
                    </a:lnTo>
                    <a:lnTo>
                      <a:pt x="397" y="89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8"/>
              <p:cNvSpPr>
                <a:spLocks/>
              </p:cNvSpPr>
              <p:nvPr/>
            </p:nvSpPr>
            <p:spPr bwMode="auto">
              <a:xfrm>
                <a:off x="4466" y="1141"/>
                <a:ext cx="99" cy="200"/>
              </a:xfrm>
              <a:custGeom>
                <a:avLst/>
                <a:gdLst>
                  <a:gd name="T0" fmla="*/ 140 w 396"/>
                  <a:gd name="T1" fmla="*/ 0 h 798"/>
                  <a:gd name="T2" fmla="*/ 396 w 396"/>
                  <a:gd name="T3" fmla="*/ 0 h 798"/>
                  <a:gd name="T4" fmla="*/ 396 w 396"/>
                  <a:gd name="T5" fmla="*/ 5 h 798"/>
                  <a:gd name="T6" fmla="*/ 393 w 396"/>
                  <a:gd name="T7" fmla="*/ 122 h 798"/>
                  <a:gd name="T8" fmla="*/ 383 w 396"/>
                  <a:gd name="T9" fmla="*/ 239 h 798"/>
                  <a:gd name="T10" fmla="*/ 367 w 396"/>
                  <a:gd name="T11" fmla="*/ 354 h 798"/>
                  <a:gd name="T12" fmla="*/ 343 w 396"/>
                  <a:gd name="T13" fmla="*/ 467 h 798"/>
                  <a:gd name="T14" fmla="*/ 313 w 396"/>
                  <a:gd name="T15" fmla="*/ 579 h 798"/>
                  <a:gd name="T16" fmla="*/ 277 w 396"/>
                  <a:gd name="T17" fmla="*/ 690 h 798"/>
                  <a:gd name="T18" fmla="*/ 235 w 396"/>
                  <a:gd name="T19" fmla="*/ 798 h 798"/>
                  <a:gd name="T20" fmla="*/ 0 w 396"/>
                  <a:gd name="T21" fmla="*/ 699 h 798"/>
                  <a:gd name="T22" fmla="*/ 37 w 396"/>
                  <a:gd name="T23" fmla="*/ 603 h 798"/>
                  <a:gd name="T24" fmla="*/ 68 w 396"/>
                  <a:gd name="T25" fmla="*/ 507 h 798"/>
                  <a:gd name="T26" fmla="*/ 94 w 396"/>
                  <a:gd name="T27" fmla="*/ 409 h 798"/>
                  <a:gd name="T28" fmla="*/ 114 w 396"/>
                  <a:gd name="T29" fmla="*/ 309 h 798"/>
                  <a:gd name="T30" fmla="*/ 129 w 396"/>
                  <a:gd name="T31" fmla="*/ 209 h 798"/>
                  <a:gd name="T32" fmla="*/ 137 w 396"/>
                  <a:gd name="T33" fmla="*/ 107 h 798"/>
                  <a:gd name="T34" fmla="*/ 140 w 396"/>
                  <a:gd name="T35" fmla="*/ 5 h 798"/>
                  <a:gd name="T36" fmla="*/ 140 w 396"/>
                  <a:gd name="T37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6" h="798">
                    <a:moveTo>
                      <a:pt x="140" y="0"/>
                    </a:moveTo>
                    <a:lnTo>
                      <a:pt x="396" y="0"/>
                    </a:lnTo>
                    <a:lnTo>
                      <a:pt x="396" y="5"/>
                    </a:lnTo>
                    <a:lnTo>
                      <a:pt x="393" y="122"/>
                    </a:lnTo>
                    <a:lnTo>
                      <a:pt x="383" y="239"/>
                    </a:lnTo>
                    <a:lnTo>
                      <a:pt x="367" y="354"/>
                    </a:lnTo>
                    <a:lnTo>
                      <a:pt x="343" y="467"/>
                    </a:lnTo>
                    <a:lnTo>
                      <a:pt x="313" y="579"/>
                    </a:lnTo>
                    <a:lnTo>
                      <a:pt x="277" y="690"/>
                    </a:lnTo>
                    <a:lnTo>
                      <a:pt x="235" y="798"/>
                    </a:lnTo>
                    <a:lnTo>
                      <a:pt x="0" y="699"/>
                    </a:lnTo>
                    <a:lnTo>
                      <a:pt x="37" y="603"/>
                    </a:lnTo>
                    <a:lnTo>
                      <a:pt x="68" y="507"/>
                    </a:lnTo>
                    <a:lnTo>
                      <a:pt x="94" y="409"/>
                    </a:lnTo>
                    <a:lnTo>
                      <a:pt x="114" y="309"/>
                    </a:lnTo>
                    <a:lnTo>
                      <a:pt x="129" y="209"/>
                    </a:lnTo>
                    <a:lnTo>
                      <a:pt x="137" y="107"/>
                    </a:lnTo>
                    <a:lnTo>
                      <a:pt x="140" y="5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9"/>
              <p:cNvSpPr>
                <a:spLocks/>
              </p:cNvSpPr>
              <p:nvPr/>
            </p:nvSpPr>
            <p:spPr bwMode="auto">
              <a:xfrm>
                <a:off x="3921" y="1567"/>
                <a:ext cx="201" cy="82"/>
              </a:xfrm>
              <a:custGeom>
                <a:avLst/>
                <a:gdLst>
                  <a:gd name="T0" fmla="*/ 71 w 804"/>
                  <a:gd name="T1" fmla="*/ 0 h 326"/>
                  <a:gd name="T2" fmla="*/ 166 w 804"/>
                  <a:gd name="T3" fmla="*/ 25 h 326"/>
                  <a:gd name="T4" fmla="*/ 264 w 804"/>
                  <a:gd name="T5" fmla="*/ 45 h 326"/>
                  <a:gd name="T6" fmla="*/ 362 w 804"/>
                  <a:gd name="T7" fmla="*/ 58 h 326"/>
                  <a:gd name="T8" fmla="*/ 461 w 804"/>
                  <a:gd name="T9" fmla="*/ 67 h 326"/>
                  <a:gd name="T10" fmla="*/ 560 w 804"/>
                  <a:gd name="T11" fmla="*/ 69 h 326"/>
                  <a:gd name="T12" fmla="*/ 668 w 804"/>
                  <a:gd name="T13" fmla="*/ 66 h 326"/>
                  <a:gd name="T14" fmla="*/ 774 w 804"/>
                  <a:gd name="T15" fmla="*/ 57 h 326"/>
                  <a:gd name="T16" fmla="*/ 804 w 804"/>
                  <a:gd name="T17" fmla="*/ 311 h 326"/>
                  <a:gd name="T18" fmla="*/ 724 w 804"/>
                  <a:gd name="T19" fmla="*/ 319 h 326"/>
                  <a:gd name="T20" fmla="*/ 642 w 804"/>
                  <a:gd name="T21" fmla="*/ 324 h 326"/>
                  <a:gd name="T22" fmla="*/ 560 w 804"/>
                  <a:gd name="T23" fmla="*/ 326 h 326"/>
                  <a:gd name="T24" fmla="*/ 446 w 804"/>
                  <a:gd name="T25" fmla="*/ 323 h 326"/>
                  <a:gd name="T26" fmla="*/ 333 w 804"/>
                  <a:gd name="T27" fmla="*/ 313 h 326"/>
                  <a:gd name="T28" fmla="*/ 221 w 804"/>
                  <a:gd name="T29" fmla="*/ 297 h 326"/>
                  <a:gd name="T30" fmla="*/ 109 w 804"/>
                  <a:gd name="T31" fmla="*/ 275 h 326"/>
                  <a:gd name="T32" fmla="*/ 0 w 804"/>
                  <a:gd name="T33" fmla="*/ 247 h 326"/>
                  <a:gd name="T34" fmla="*/ 71 w 804"/>
                  <a:gd name="T35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4" h="326">
                    <a:moveTo>
                      <a:pt x="71" y="0"/>
                    </a:moveTo>
                    <a:lnTo>
                      <a:pt x="166" y="25"/>
                    </a:lnTo>
                    <a:lnTo>
                      <a:pt x="264" y="45"/>
                    </a:lnTo>
                    <a:lnTo>
                      <a:pt x="362" y="58"/>
                    </a:lnTo>
                    <a:lnTo>
                      <a:pt x="461" y="67"/>
                    </a:lnTo>
                    <a:lnTo>
                      <a:pt x="560" y="69"/>
                    </a:lnTo>
                    <a:lnTo>
                      <a:pt x="668" y="66"/>
                    </a:lnTo>
                    <a:lnTo>
                      <a:pt x="774" y="57"/>
                    </a:lnTo>
                    <a:lnTo>
                      <a:pt x="804" y="311"/>
                    </a:lnTo>
                    <a:lnTo>
                      <a:pt x="724" y="319"/>
                    </a:lnTo>
                    <a:lnTo>
                      <a:pt x="642" y="324"/>
                    </a:lnTo>
                    <a:lnTo>
                      <a:pt x="560" y="326"/>
                    </a:lnTo>
                    <a:lnTo>
                      <a:pt x="446" y="323"/>
                    </a:lnTo>
                    <a:lnTo>
                      <a:pt x="333" y="313"/>
                    </a:lnTo>
                    <a:lnTo>
                      <a:pt x="221" y="297"/>
                    </a:lnTo>
                    <a:lnTo>
                      <a:pt x="109" y="275"/>
                    </a:lnTo>
                    <a:lnTo>
                      <a:pt x="0" y="24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20"/>
              <p:cNvSpPr>
                <a:spLocks/>
              </p:cNvSpPr>
              <p:nvPr/>
            </p:nvSpPr>
            <p:spPr bwMode="auto">
              <a:xfrm>
                <a:off x="4149" y="1507"/>
                <a:ext cx="198" cy="132"/>
              </a:xfrm>
              <a:custGeom>
                <a:avLst/>
                <a:gdLst>
                  <a:gd name="T0" fmla="*/ 648 w 793"/>
                  <a:gd name="T1" fmla="*/ 0 h 529"/>
                  <a:gd name="T2" fmla="*/ 793 w 793"/>
                  <a:gd name="T3" fmla="*/ 211 h 529"/>
                  <a:gd name="T4" fmla="*/ 695 w 793"/>
                  <a:gd name="T5" fmla="*/ 275 h 529"/>
                  <a:gd name="T6" fmla="*/ 595 w 793"/>
                  <a:gd name="T7" fmla="*/ 333 h 529"/>
                  <a:gd name="T8" fmla="*/ 491 w 793"/>
                  <a:gd name="T9" fmla="*/ 384 h 529"/>
                  <a:gd name="T10" fmla="*/ 384 w 793"/>
                  <a:gd name="T11" fmla="*/ 430 h 529"/>
                  <a:gd name="T12" fmla="*/ 275 w 793"/>
                  <a:gd name="T13" fmla="*/ 470 h 529"/>
                  <a:gd name="T14" fmla="*/ 165 w 793"/>
                  <a:gd name="T15" fmla="*/ 503 h 529"/>
                  <a:gd name="T16" fmla="*/ 51 w 793"/>
                  <a:gd name="T17" fmla="*/ 529 h 529"/>
                  <a:gd name="T18" fmla="*/ 0 w 793"/>
                  <a:gd name="T19" fmla="*/ 277 h 529"/>
                  <a:gd name="T20" fmla="*/ 100 w 793"/>
                  <a:gd name="T21" fmla="*/ 255 h 529"/>
                  <a:gd name="T22" fmla="*/ 196 w 793"/>
                  <a:gd name="T23" fmla="*/ 225 h 529"/>
                  <a:gd name="T24" fmla="*/ 292 w 793"/>
                  <a:gd name="T25" fmla="*/ 192 h 529"/>
                  <a:gd name="T26" fmla="*/ 384 w 793"/>
                  <a:gd name="T27" fmla="*/ 152 h 529"/>
                  <a:gd name="T28" fmla="*/ 475 w 793"/>
                  <a:gd name="T29" fmla="*/ 107 h 529"/>
                  <a:gd name="T30" fmla="*/ 563 w 793"/>
                  <a:gd name="T31" fmla="*/ 56 h 529"/>
                  <a:gd name="T32" fmla="*/ 648 w 793"/>
                  <a:gd name="T33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3" h="529">
                    <a:moveTo>
                      <a:pt x="648" y="0"/>
                    </a:moveTo>
                    <a:lnTo>
                      <a:pt x="793" y="211"/>
                    </a:lnTo>
                    <a:lnTo>
                      <a:pt x="695" y="275"/>
                    </a:lnTo>
                    <a:lnTo>
                      <a:pt x="595" y="333"/>
                    </a:lnTo>
                    <a:lnTo>
                      <a:pt x="491" y="384"/>
                    </a:lnTo>
                    <a:lnTo>
                      <a:pt x="384" y="430"/>
                    </a:lnTo>
                    <a:lnTo>
                      <a:pt x="275" y="470"/>
                    </a:lnTo>
                    <a:lnTo>
                      <a:pt x="165" y="503"/>
                    </a:lnTo>
                    <a:lnTo>
                      <a:pt x="51" y="529"/>
                    </a:lnTo>
                    <a:lnTo>
                      <a:pt x="0" y="277"/>
                    </a:lnTo>
                    <a:lnTo>
                      <a:pt x="100" y="255"/>
                    </a:lnTo>
                    <a:lnTo>
                      <a:pt x="196" y="225"/>
                    </a:lnTo>
                    <a:lnTo>
                      <a:pt x="292" y="192"/>
                    </a:lnTo>
                    <a:lnTo>
                      <a:pt x="384" y="152"/>
                    </a:lnTo>
                    <a:lnTo>
                      <a:pt x="475" y="107"/>
                    </a:lnTo>
                    <a:lnTo>
                      <a:pt x="563" y="56"/>
                    </a:lnTo>
                    <a:lnTo>
                      <a:pt x="6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1"/>
              <p:cNvSpPr>
                <a:spLocks/>
              </p:cNvSpPr>
              <p:nvPr/>
            </p:nvSpPr>
            <p:spPr bwMode="auto">
              <a:xfrm>
                <a:off x="3556" y="1062"/>
                <a:ext cx="77" cy="202"/>
              </a:xfrm>
              <a:custGeom>
                <a:avLst/>
                <a:gdLst>
                  <a:gd name="T0" fmla="*/ 25 w 307"/>
                  <a:gd name="T1" fmla="*/ 0 h 810"/>
                  <a:gd name="T2" fmla="*/ 278 w 307"/>
                  <a:gd name="T3" fmla="*/ 41 h 810"/>
                  <a:gd name="T4" fmla="*/ 265 w 307"/>
                  <a:gd name="T5" fmla="*/ 135 h 810"/>
                  <a:gd name="T6" fmla="*/ 258 w 307"/>
                  <a:gd name="T7" fmla="*/ 229 h 810"/>
                  <a:gd name="T8" fmla="*/ 255 w 307"/>
                  <a:gd name="T9" fmla="*/ 324 h 810"/>
                  <a:gd name="T10" fmla="*/ 259 w 307"/>
                  <a:gd name="T11" fmla="*/ 431 h 810"/>
                  <a:gd name="T12" fmla="*/ 269 w 307"/>
                  <a:gd name="T13" fmla="*/ 539 h 810"/>
                  <a:gd name="T14" fmla="*/ 284 w 307"/>
                  <a:gd name="T15" fmla="*/ 645 h 810"/>
                  <a:gd name="T16" fmla="*/ 307 w 307"/>
                  <a:gd name="T17" fmla="*/ 749 h 810"/>
                  <a:gd name="T18" fmla="*/ 58 w 307"/>
                  <a:gd name="T19" fmla="*/ 810 h 810"/>
                  <a:gd name="T20" fmla="*/ 33 w 307"/>
                  <a:gd name="T21" fmla="*/ 691 h 810"/>
                  <a:gd name="T22" fmla="*/ 15 w 307"/>
                  <a:gd name="T23" fmla="*/ 569 h 810"/>
                  <a:gd name="T24" fmla="*/ 4 w 307"/>
                  <a:gd name="T25" fmla="*/ 447 h 810"/>
                  <a:gd name="T26" fmla="*/ 0 w 307"/>
                  <a:gd name="T27" fmla="*/ 324 h 810"/>
                  <a:gd name="T28" fmla="*/ 2 w 307"/>
                  <a:gd name="T29" fmla="*/ 216 h 810"/>
                  <a:gd name="T30" fmla="*/ 11 w 307"/>
                  <a:gd name="T31" fmla="*/ 107 h 810"/>
                  <a:gd name="T32" fmla="*/ 25 w 307"/>
                  <a:gd name="T33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7" h="810">
                    <a:moveTo>
                      <a:pt x="25" y="0"/>
                    </a:moveTo>
                    <a:lnTo>
                      <a:pt x="278" y="41"/>
                    </a:lnTo>
                    <a:lnTo>
                      <a:pt x="265" y="135"/>
                    </a:lnTo>
                    <a:lnTo>
                      <a:pt x="258" y="229"/>
                    </a:lnTo>
                    <a:lnTo>
                      <a:pt x="255" y="324"/>
                    </a:lnTo>
                    <a:lnTo>
                      <a:pt x="259" y="431"/>
                    </a:lnTo>
                    <a:lnTo>
                      <a:pt x="269" y="539"/>
                    </a:lnTo>
                    <a:lnTo>
                      <a:pt x="284" y="645"/>
                    </a:lnTo>
                    <a:lnTo>
                      <a:pt x="307" y="749"/>
                    </a:lnTo>
                    <a:lnTo>
                      <a:pt x="58" y="810"/>
                    </a:lnTo>
                    <a:lnTo>
                      <a:pt x="33" y="691"/>
                    </a:lnTo>
                    <a:lnTo>
                      <a:pt x="15" y="569"/>
                    </a:lnTo>
                    <a:lnTo>
                      <a:pt x="4" y="447"/>
                    </a:lnTo>
                    <a:lnTo>
                      <a:pt x="0" y="324"/>
                    </a:lnTo>
                    <a:lnTo>
                      <a:pt x="2" y="216"/>
                    </a:lnTo>
                    <a:lnTo>
                      <a:pt x="11" y="107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2"/>
              <p:cNvSpPr>
                <a:spLocks/>
              </p:cNvSpPr>
              <p:nvPr/>
            </p:nvSpPr>
            <p:spPr bwMode="auto">
              <a:xfrm>
                <a:off x="3881" y="636"/>
                <a:ext cx="199" cy="93"/>
              </a:xfrm>
              <a:custGeom>
                <a:avLst/>
                <a:gdLst>
                  <a:gd name="T0" fmla="*/ 718 w 796"/>
                  <a:gd name="T1" fmla="*/ 0 h 373"/>
                  <a:gd name="T2" fmla="*/ 796 w 796"/>
                  <a:gd name="T3" fmla="*/ 2 h 373"/>
                  <a:gd name="T4" fmla="*/ 786 w 796"/>
                  <a:gd name="T5" fmla="*/ 258 h 373"/>
                  <a:gd name="T6" fmla="*/ 718 w 796"/>
                  <a:gd name="T7" fmla="*/ 257 h 373"/>
                  <a:gd name="T8" fmla="*/ 610 w 796"/>
                  <a:gd name="T9" fmla="*/ 260 h 373"/>
                  <a:gd name="T10" fmla="*/ 504 w 796"/>
                  <a:gd name="T11" fmla="*/ 270 h 373"/>
                  <a:gd name="T12" fmla="*/ 398 w 796"/>
                  <a:gd name="T13" fmla="*/ 286 h 373"/>
                  <a:gd name="T14" fmla="*/ 294 w 796"/>
                  <a:gd name="T15" fmla="*/ 308 h 373"/>
                  <a:gd name="T16" fmla="*/ 192 w 796"/>
                  <a:gd name="T17" fmla="*/ 337 h 373"/>
                  <a:gd name="T18" fmla="*/ 90 w 796"/>
                  <a:gd name="T19" fmla="*/ 373 h 373"/>
                  <a:gd name="T20" fmla="*/ 0 w 796"/>
                  <a:gd name="T21" fmla="*/ 133 h 373"/>
                  <a:gd name="T22" fmla="*/ 115 w 796"/>
                  <a:gd name="T23" fmla="*/ 93 h 373"/>
                  <a:gd name="T24" fmla="*/ 232 w 796"/>
                  <a:gd name="T25" fmla="*/ 59 h 373"/>
                  <a:gd name="T26" fmla="*/ 353 w 796"/>
                  <a:gd name="T27" fmla="*/ 33 h 373"/>
                  <a:gd name="T28" fmla="*/ 473 w 796"/>
                  <a:gd name="T29" fmla="*/ 15 h 373"/>
                  <a:gd name="T30" fmla="*/ 595 w 796"/>
                  <a:gd name="T31" fmla="*/ 3 h 373"/>
                  <a:gd name="T32" fmla="*/ 718 w 796"/>
                  <a:gd name="T3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6" h="373">
                    <a:moveTo>
                      <a:pt x="718" y="0"/>
                    </a:moveTo>
                    <a:lnTo>
                      <a:pt x="796" y="2"/>
                    </a:lnTo>
                    <a:lnTo>
                      <a:pt x="786" y="258"/>
                    </a:lnTo>
                    <a:lnTo>
                      <a:pt x="718" y="257"/>
                    </a:lnTo>
                    <a:lnTo>
                      <a:pt x="610" y="260"/>
                    </a:lnTo>
                    <a:lnTo>
                      <a:pt x="504" y="270"/>
                    </a:lnTo>
                    <a:lnTo>
                      <a:pt x="398" y="286"/>
                    </a:lnTo>
                    <a:lnTo>
                      <a:pt x="294" y="308"/>
                    </a:lnTo>
                    <a:lnTo>
                      <a:pt x="192" y="337"/>
                    </a:lnTo>
                    <a:lnTo>
                      <a:pt x="90" y="373"/>
                    </a:lnTo>
                    <a:lnTo>
                      <a:pt x="0" y="133"/>
                    </a:lnTo>
                    <a:lnTo>
                      <a:pt x="115" y="93"/>
                    </a:lnTo>
                    <a:lnTo>
                      <a:pt x="232" y="59"/>
                    </a:lnTo>
                    <a:lnTo>
                      <a:pt x="353" y="33"/>
                    </a:lnTo>
                    <a:lnTo>
                      <a:pt x="473" y="15"/>
                    </a:lnTo>
                    <a:lnTo>
                      <a:pt x="595" y="3"/>
                    </a:lnTo>
                    <a:lnTo>
                      <a:pt x="7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23"/>
              <p:cNvSpPr>
                <a:spLocks/>
              </p:cNvSpPr>
              <p:nvPr/>
            </p:nvSpPr>
            <p:spPr bwMode="auto">
              <a:xfrm>
                <a:off x="4113" y="639"/>
                <a:ext cx="199" cy="120"/>
              </a:xfrm>
              <a:custGeom>
                <a:avLst/>
                <a:gdLst>
                  <a:gd name="T0" fmla="*/ 31 w 797"/>
                  <a:gd name="T1" fmla="*/ 0 h 477"/>
                  <a:gd name="T2" fmla="*/ 147 w 797"/>
                  <a:gd name="T3" fmla="*/ 17 h 477"/>
                  <a:gd name="T4" fmla="*/ 261 w 797"/>
                  <a:gd name="T5" fmla="*/ 41 h 477"/>
                  <a:gd name="T6" fmla="*/ 372 w 797"/>
                  <a:gd name="T7" fmla="*/ 70 h 477"/>
                  <a:gd name="T8" fmla="*/ 482 w 797"/>
                  <a:gd name="T9" fmla="*/ 107 h 477"/>
                  <a:gd name="T10" fmla="*/ 589 w 797"/>
                  <a:gd name="T11" fmla="*/ 150 h 477"/>
                  <a:gd name="T12" fmla="*/ 694 w 797"/>
                  <a:gd name="T13" fmla="*/ 199 h 477"/>
                  <a:gd name="T14" fmla="*/ 797 w 797"/>
                  <a:gd name="T15" fmla="*/ 255 h 477"/>
                  <a:gd name="T16" fmla="*/ 669 w 797"/>
                  <a:gd name="T17" fmla="*/ 477 h 477"/>
                  <a:gd name="T18" fmla="*/ 580 w 797"/>
                  <a:gd name="T19" fmla="*/ 429 h 477"/>
                  <a:gd name="T20" fmla="*/ 489 w 797"/>
                  <a:gd name="T21" fmla="*/ 385 h 477"/>
                  <a:gd name="T22" fmla="*/ 394 w 797"/>
                  <a:gd name="T23" fmla="*/ 348 h 477"/>
                  <a:gd name="T24" fmla="*/ 299 w 797"/>
                  <a:gd name="T25" fmla="*/ 315 h 477"/>
                  <a:gd name="T26" fmla="*/ 201 w 797"/>
                  <a:gd name="T27" fmla="*/ 289 h 477"/>
                  <a:gd name="T28" fmla="*/ 102 w 797"/>
                  <a:gd name="T29" fmla="*/ 269 h 477"/>
                  <a:gd name="T30" fmla="*/ 0 w 797"/>
                  <a:gd name="T31" fmla="*/ 255 h 477"/>
                  <a:gd name="T32" fmla="*/ 31 w 797"/>
                  <a:gd name="T33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7" h="477">
                    <a:moveTo>
                      <a:pt x="31" y="0"/>
                    </a:moveTo>
                    <a:lnTo>
                      <a:pt x="147" y="17"/>
                    </a:lnTo>
                    <a:lnTo>
                      <a:pt x="261" y="41"/>
                    </a:lnTo>
                    <a:lnTo>
                      <a:pt x="372" y="70"/>
                    </a:lnTo>
                    <a:lnTo>
                      <a:pt x="482" y="107"/>
                    </a:lnTo>
                    <a:lnTo>
                      <a:pt x="589" y="150"/>
                    </a:lnTo>
                    <a:lnTo>
                      <a:pt x="694" y="199"/>
                    </a:lnTo>
                    <a:lnTo>
                      <a:pt x="797" y="255"/>
                    </a:lnTo>
                    <a:lnTo>
                      <a:pt x="669" y="477"/>
                    </a:lnTo>
                    <a:lnTo>
                      <a:pt x="580" y="429"/>
                    </a:lnTo>
                    <a:lnTo>
                      <a:pt x="489" y="385"/>
                    </a:lnTo>
                    <a:lnTo>
                      <a:pt x="394" y="348"/>
                    </a:lnTo>
                    <a:lnTo>
                      <a:pt x="299" y="315"/>
                    </a:lnTo>
                    <a:lnTo>
                      <a:pt x="201" y="289"/>
                    </a:lnTo>
                    <a:lnTo>
                      <a:pt x="102" y="269"/>
                    </a:lnTo>
                    <a:lnTo>
                      <a:pt x="0" y="255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4"/>
              <p:cNvSpPr>
                <a:spLocks/>
              </p:cNvSpPr>
              <p:nvPr/>
            </p:nvSpPr>
            <p:spPr bwMode="auto">
              <a:xfrm>
                <a:off x="4310" y="725"/>
                <a:ext cx="177" cy="180"/>
              </a:xfrm>
              <a:custGeom>
                <a:avLst/>
                <a:gdLst>
                  <a:gd name="T0" fmla="*/ 145 w 706"/>
                  <a:gd name="T1" fmla="*/ 0 h 721"/>
                  <a:gd name="T2" fmla="*/ 239 w 706"/>
                  <a:gd name="T3" fmla="*/ 69 h 721"/>
                  <a:gd name="T4" fmla="*/ 329 w 706"/>
                  <a:gd name="T5" fmla="*/ 143 h 721"/>
                  <a:gd name="T6" fmla="*/ 413 w 706"/>
                  <a:gd name="T7" fmla="*/ 222 h 721"/>
                  <a:gd name="T8" fmla="*/ 494 w 706"/>
                  <a:gd name="T9" fmla="*/ 306 h 721"/>
                  <a:gd name="T10" fmla="*/ 569 w 706"/>
                  <a:gd name="T11" fmla="*/ 394 h 721"/>
                  <a:gd name="T12" fmla="*/ 640 w 706"/>
                  <a:gd name="T13" fmla="*/ 486 h 721"/>
                  <a:gd name="T14" fmla="*/ 706 w 706"/>
                  <a:gd name="T15" fmla="*/ 583 h 721"/>
                  <a:gd name="T16" fmla="*/ 490 w 706"/>
                  <a:gd name="T17" fmla="*/ 721 h 721"/>
                  <a:gd name="T18" fmla="*/ 433 w 706"/>
                  <a:gd name="T19" fmla="*/ 636 h 721"/>
                  <a:gd name="T20" fmla="*/ 371 w 706"/>
                  <a:gd name="T21" fmla="*/ 555 h 721"/>
                  <a:gd name="T22" fmla="*/ 306 w 706"/>
                  <a:gd name="T23" fmla="*/ 478 h 721"/>
                  <a:gd name="T24" fmla="*/ 235 w 706"/>
                  <a:gd name="T25" fmla="*/ 405 h 721"/>
                  <a:gd name="T26" fmla="*/ 161 w 706"/>
                  <a:gd name="T27" fmla="*/ 337 h 721"/>
                  <a:gd name="T28" fmla="*/ 83 w 706"/>
                  <a:gd name="T29" fmla="*/ 271 h 721"/>
                  <a:gd name="T30" fmla="*/ 0 w 706"/>
                  <a:gd name="T31" fmla="*/ 211 h 721"/>
                  <a:gd name="T32" fmla="*/ 145 w 706"/>
                  <a:gd name="T33" fmla="*/ 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6" h="721">
                    <a:moveTo>
                      <a:pt x="145" y="0"/>
                    </a:moveTo>
                    <a:lnTo>
                      <a:pt x="239" y="69"/>
                    </a:lnTo>
                    <a:lnTo>
                      <a:pt x="329" y="143"/>
                    </a:lnTo>
                    <a:lnTo>
                      <a:pt x="413" y="222"/>
                    </a:lnTo>
                    <a:lnTo>
                      <a:pt x="494" y="306"/>
                    </a:lnTo>
                    <a:lnTo>
                      <a:pt x="569" y="394"/>
                    </a:lnTo>
                    <a:lnTo>
                      <a:pt x="640" y="486"/>
                    </a:lnTo>
                    <a:lnTo>
                      <a:pt x="706" y="583"/>
                    </a:lnTo>
                    <a:lnTo>
                      <a:pt x="490" y="721"/>
                    </a:lnTo>
                    <a:lnTo>
                      <a:pt x="433" y="636"/>
                    </a:lnTo>
                    <a:lnTo>
                      <a:pt x="371" y="555"/>
                    </a:lnTo>
                    <a:lnTo>
                      <a:pt x="306" y="478"/>
                    </a:lnTo>
                    <a:lnTo>
                      <a:pt x="235" y="405"/>
                    </a:lnTo>
                    <a:lnTo>
                      <a:pt x="161" y="337"/>
                    </a:lnTo>
                    <a:lnTo>
                      <a:pt x="83" y="271"/>
                    </a:lnTo>
                    <a:lnTo>
                      <a:pt x="0" y="21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5"/>
              <p:cNvSpPr>
                <a:spLocks noEditPoints="1"/>
              </p:cNvSpPr>
              <p:nvPr/>
            </p:nvSpPr>
            <p:spPr bwMode="auto">
              <a:xfrm>
                <a:off x="3703" y="783"/>
                <a:ext cx="715" cy="719"/>
              </a:xfrm>
              <a:custGeom>
                <a:avLst/>
                <a:gdLst>
                  <a:gd name="T0" fmla="*/ 1234 w 2862"/>
                  <a:gd name="T1" fmla="*/ 170 h 2873"/>
                  <a:gd name="T2" fmla="*/ 957 w 2862"/>
                  <a:gd name="T3" fmla="*/ 245 h 2873"/>
                  <a:gd name="T4" fmla="*/ 708 w 2862"/>
                  <a:gd name="T5" fmla="*/ 380 h 2873"/>
                  <a:gd name="T6" fmla="*/ 496 w 2862"/>
                  <a:gd name="T7" fmla="*/ 564 h 2873"/>
                  <a:gd name="T8" fmla="*/ 329 w 2862"/>
                  <a:gd name="T9" fmla="*/ 790 h 2873"/>
                  <a:gd name="T10" fmla="*/ 213 w 2862"/>
                  <a:gd name="T11" fmla="*/ 1050 h 2873"/>
                  <a:gd name="T12" fmla="*/ 158 w 2862"/>
                  <a:gd name="T13" fmla="*/ 1336 h 2873"/>
                  <a:gd name="T14" fmla="*/ 169 w 2862"/>
                  <a:gd name="T15" fmla="*/ 1635 h 2873"/>
                  <a:gd name="T16" fmla="*/ 246 w 2862"/>
                  <a:gd name="T17" fmla="*/ 1913 h 2873"/>
                  <a:gd name="T18" fmla="*/ 379 w 2862"/>
                  <a:gd name="T19" fmla="*/ 2163 h 2873"/>
                  <a:gd name="T20" fmla="*/ 563 w 2862"/>
                  <a:gd name="T21" fmla="*/ 2376 h 2873"/>
                  <a:gd name="T22" fmla="*/ 787 w 2862"/>
                  <a:gd name="T23" fmla="*/ 2544 h 2873"/>
                  <a:gd name="T24" fmla="*/ 1046 w 2862"/>
                  <a:gd name="T25" fmla="*/ 2659 h 2873"/>
                  <a:gd name="T26" fmla="*/ 1332 w 2862"/>
                  <a:gd name="T27" fmla="*/ 2715 h 2873"/>
                  <a:gd name="T28" fmla="*/ 1629 w 2862"/>
                  <a:gd name="T29" fmla="*/ 2704 h 2873"/>
                  <a:gd name="T30" fmla="*/ 1907 w 2862"/>
                  <a:gd name="T31" fmla="*/ 2627 h 2873"/>
                  <a:gd name="T32" fmla="*/ 2155 w 2862"/>
                  <a:gd name="T33" fmla="*/ 2493 h 2873"/>
                  <a:gd name="T34" fmla="*/ 2366 w 2862"/>
                  <a:gd name="T35" fmla="*/ 2310 h 2873"/>
                  <a:gd name="T36" fmla="*/ 2535 w 2862"/>
                  <a:gd name="T37" fmla="*/ 2083 h 2873"/>
                  <a:gd name="T38" fmla="*/ 2650 w 2862"/>
                  <a:gd name="T39" fmla="*/ 1824 h 2873"/>
                  <a:gd name="T40" fmla="*/ 2705 w 2862"/>
                  <a:gd name="T41" fmla="*/ 1536 h 2873"/>
                  <a:gd name="T42" fmla="*/ 2693 w 2862"/>
                  <a:gd name="T43" fmla="*/ 1239 h 2873"/>
                  <a:gd name="T44" fmla="*/ 2618 w 2862"/>
                  <a:gd name="T45" fmla="*/ 960 h 2873"/>
                  <a:gd name="T46" fmla="*/ 2484 w 2862"/>
                  <a:gd name="T47" fmla="*/ 710 h 2873"/>
                  <a:gd name="T48" fmla="*/ 2301 w 2862"/>
                  <a:gd name="T49" fmla="*/ 498 h 2873"/>
                  <a:gd name="T50" fmla="*/ 2075 w 2862"/>
                  <a:gd name="T51" fmla="*/ 330 h 2873"/>
                  <a:gd name="T52" fmla="*/ 1816 w 2862"/>
                  <a:gd name="T53" fmla="*/ 213 h 2873"/>
                  <a:gd name="T54" fmla="*/ 1531 w 2862"/>
                  <a:gd name="T55" fmla="*/ 158 h 2873"/>
                  <a:gd name="T56" fmla="*/ 1538 w 2862"/>
                  <a:gd name="T57" fmla="*/ 4 h 2873"/>
                  <a:gd name="T58" fmla="*/ 1844 w 2862"/>
                  <a:gd name="T59" fmla="*/ 61 h 2873"/>
                  <a:gd name="T60" fmla="*/ 2124 w 2862"/>
                  <a:gd name="T61" fmla="*/ 179 h 2873"/>
                  <a:gd name="T62" fmla="*/ 2370 w 2862"/>
                  <a:gd name="T63" fmla="*/ 352 h 2873"/>
                  <a:gd name="T64" fmla="*/ 2573 w 2862"/>
                  <a:gd name="T65" fmla="*/ 572 h 2873"/>
                  <a:gd name="T66" fmla="*/ 2729 w 2862"/>
                  <a:gd name="T67" fmla="*/ 831 h 2873"/>
                  <a:gd name="T68" fmla="*/ 2827 w 2862"/>
                  <a:gd name="T69" fmla="*/ 1122 h 2873"/>
                  <a:gd name="T70" fmla="*/ 2862 w 2862"/>
                  <a:gd name="T71" fmla="*/ 1437 h 2873"/>
                  <a:gd name="T72" fmla="*/ 2827 w 2862"/>
                  <a:gd name="T73" fmla="*/ 1751 h 2873"/>
                  <a:gd name="T74" fmla="*/ 2729 w 2862"/>
                  <a:gd name="T75" fmla="*/ 2041 h 2873"/>
                  <a:gd name="T76" fmla="*/ 2573 w 2862"/>
                  <a:gd name="T77" fmla="*/ 2300 h 2873"/>
                  <a:gd name="T78" fmla="*/ 2370 w 2862"/>
                  <a:gd name="T79" fmla="*/ 2520 h 2873"/>
                  <a:gd name="T80" fmla="*/ 2124 w 2862"/>
                  <a:gd name="T81" fmla="*/ 2693 h 2873"/>
                  <a:gd name="T82" fmla="*/ 1844 w 2862"/>
                  <a:gd name="T83" fmla="*/ 2812 h 2873"/>
                  <a:gd name="T84" fmla="*/ 1538 w 2862"/>
                  <a:gd name="T85" fmla="*/ 2869 h 2873"/>
                  <a:gd name="T86" fmla="*/ 1220 w 2862"/>
                  <a:gd name="T87" fmla="*/ 2857 h 2873"/>
                  <a:gd name="T88" fmla="*/ 922 w 2862"/>
                  <a:gd name="T89" fmla="*/ 2779 h 2873"/>
                  <a:gd name="T90" fmla="*/ 653 w 2862"/>
                  <a:gd name="T91" fmla="*/ 2642 h 2873"/>
                  <a:gd name="T92" fmla="*/ 420 w 2862"/>
                  <a:gd name="T93" fmla="*/ 2452 h 2873"/>
                  <a:gd name="T94" fmla="*/ 232 w 2862"/>
                  <a:gd name="T95" fmla="*/ 2218 h 2873"/>
                  <a:gd name="T96" fmla="*/ 94 w 2862"/>
                  <a:gd name="T97" fmla="*/ 1948 h 2873"/>
                  <a:gd name="T98" fmla="*/ 16 w 2862"/>
                  <a:gd name="T99" fmla="*/ 1648 h 2873"/>
                  <a:gd name="T100" fmla="*/ 4 w 2862"/>
                  <a:gd name="T101" fmla="*/ 1330 h 2873"/>
                  <a:gd name="T102" fmla="*/ 61 w 2862"/>
                  <a:gd name="T103" fmla="*/ 1023 h 2873"/>
                  <a:gd name="T104" fmla="*/ 180 w 2862"/>
                  <a:gd name="T105" fmla="*/ 742 h 2873"/>
                  <a:gd name="T106" fmla="*/ 352 w 2862"/>
                  <a:gd name="T107" fmla="*/ 494 h 2873"/>
                  <a:gd name="T108" fmla="*/ 571 w 2862"/>
                  <a:gd name="T109" fmla="*/ 290 h 2873"/>
                  <a:gd name="T110" fmla="*/ 829 w 2862"/>
                  <a:gd name="T111" fmla="*/ 133 h 2873"/>
                  <a:gd name="T112" fmla="*/ 1118 w 2862"/>
                  <a:gd name="T113" fmla="*/ 35 h 2873"/>
                  <a:gd name="T114" fmla="*/ 1431 w 2862"/>
                  <a:gd name="T115" fmla="*/ 0 h 2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2" h="2873">
                    <a:moveTo>
                      <a:pt x="1431" y="155"/>
                    </a:moveTo>
                    <a:lnTo>
                      <a:pt x="1332" y="158"/>
                    </a:lnTo>
                    <a:lnTo>
                      <a:pt x="1234" y="170"/>
                    </a:lnTo>
                    <a:lnTo>
                      <a:pt x="1139" y="188"/>
                    </a:lnTo>
                    <a:lnTo>
                      <a:pt x="1046" y="213"/>
                    </a:lnTo>
                    <a:lnTo>
                      <a:pt x="957" y="245"/>
                    </a:lnTo>
                    <a:lnTo>
                      <a:pt x="870" y="285"/>
                    </a:lnTo>
                    <a:lnTo>
                      <a:pt x="787" y="330"/>
                    </a:lnTo>
                    <a:lnTo>
                      <a:pt x="708" y="380"/>
                    </a:lnTo>
                    <a:lnTo>
                      <a:pt x="633" y="436"/>
                    </a:lnTo>
                    <a:lnTo>
                      <a:pt x="563" y="498"/>
                    </a:lnTo>
                    <a:lnTo>
                      <a:pt x="496" y="564"/>
                    </a:lnTo>
                    <a:lnTo>
                      <a:pt x="435" y="635"/>
                    </a:lnTo>
                    <a:lnTo>
                      <a:pt x="379" y="710"/>
                    </a:lnTo>
                    <a:lnTo>
                      <a:pt x="329" y="790"/>
                    </a:lnTo>
                    <a:lnTo>
                      <a:pt x="284" y="873"/>
                    </a:lnTo>
                    <a:lnTo>
                      <a:pt x="246" y="960"/>
                    </a:lnTo>
                    <a:lnTo>
                      <a:pt x="213" y="1050"/>
                    </a:lnTo>
                    <a:lnTo>
                      <a:pt x="187" y="1143"/>
                    </a:lnTo>
                    <a:lnTo>
                      <a:pt x="169" y="1239"/>
                    </a:lnTo>
                    <a:lnTo>
                      <a:pt x="158" y="1336"/>
                    </a:lnTo>
                    <a:lnTo>
                      <a:pt x="154" y="1437"/>
                    </a:lnTo>
                    <a:lnTo>
                      <a:pt x="158" y="1536"/>
                    </a:lnTo>
                    <a:lnTo>
                      <a:pt x="169" y="1635"/>
                    </a:lnTo>
                    <a:lnTo>
                      <a:pt x="187" y="1730"/>
                    </a:lnTo>
                    <a:lnTo>
                      <a:pt x="213" y="1824"/>
                    </a:lnTo>
                    <a:lnTo>
                      <a:pt x="246" y="1913"/>
                    </a:lnTo>
                    <a:lnTo>
                      <a:pt x="284" y="2000"/>
                    </a:lnTo>
                    <a:lnTo>
                      <a:pt x="329" y="2083"/>
                    </a:lnTo>
                    <a:lnTo>
                      <a:pt x="379" y="2163"/>
                    </a:lnTo>
                    <a:lnTo>
                      <a:pt x="435" y="2238"/>
                    </a:lnTo>
                    <a:lnTo>
                      <a:pt x="496" y="2310"/>
                    </a:lnTo>
                    <a:lnTo>
                      <a:pt x="563" y="2376"/>
                    </a:lnTo>
                    <a:lnTo>
                      <a:pt x="633" y="2437"/>
                    </a:lnTo>
                    <a:lnTo>
                      <a:pt x="708" y="2493"/>
                    </a:lnTo>
                    <a:lnTo>
                      <a:pt x="787" y="2544"/>
                    </a:lnTo>
                    <a:lnTo>
                      <a:pt x="870" y="2588"/>
                    </a:lnTo>
                    <a:lnTo>
                      <a:pt x="957" y="2627"/>
                    </a:lnTo>
                    <a:lnTo>
                      <a:pt x="1046" y="2659"/>
                    </a:lnTo>
                    <a:lnTo>
                      <a:pt x="1139" y="2685"/>
                    </a:lnTo>
                    <a:lnTo>
                      <a:pt x="1234" y="2704"/>
                    </a:lnTo>
                    <a:lnTo>
                      <a:pt x="1332" y="2715"/>
                    </a:lnTo>
                    <a:lnTo>
                      <a:pt x="1431" y="2719"/>
                    </a:lnTo>
                    <a:lnTo>
                      <a:pt x="1531" y="2715"/>
                    </a:lnTo>
                    <a:lnTo>
                      <a:pt x="1629" y="2704"/>
                    </a:lnTo>
                    <a:lnTo>
                      <a:pt x="1723" y="2685"/>
                    </a:lnTo>
                    <a:lnTo>
                      <a:pt x="1816" y="2659"/>
                    </a:lnTo>
                    <a:lnTo>
                      <a:pt x="1907" y="2627"/>
                    </a:lnTo>
                    <a:lnTo>
                      <a:pt x="1992" y="2588"/>
                    </a:lnTo>
                    <a:lnTo>
                      <a:pt x="2075" y="2544"/>
                    </a:lnTo>
                    <a:lnTo>
                      <a:pt x="2155" y="2493"/>
                    </a:lnTo>
                    <a:lnTo>
                      <a:pt x="2230" y="2437"/>
                    </a:lnTo>
                    <a:lnTo>
                      <a:pt x="2301" y="2376"/>
                    </a:lnTo>
                    <a:lnTo>
                      <a:pt x="2366" y="2310"/>
                    </a:lnTo>
                    <a:lnTo>
                      <a:pt x="2428" y="2238"/>
                    </a:lnTo>
                    <a:lnTo>
                      <a:pt x="2484" y="2163"/>
                    </a:lnTo>
                    <a:lnTo>
                      <a:pt x="2535" y="2083"/>
                    </a:lnTo>
                    <a:lnTo>
                      <a:pt x="2580" y="2000"/>
                    </a:lnTo>
                    <a:lnTo>
                      <a:pt x="2618" y="1913"/>
                    </a:lnTo>
                    <a:lnTo>
                      <a:pt x="2650" y="1824"/>
                    </a:lnTo>
                    <a:lnTo>
                      <a:pt x="2675" y="1730"/>
                    </a:lnTo>
                    <a:lnTo>
                      <a:pt x="2693" y="1635"/>
                    </a:lnTo>
                    <a:lnTo>
                      <a:pt x="2705" y="1536"/>
                    </a:lnTo>
                    <a:lnTo>
                      <a:pt x="2708" y="1437"/>
                    </a:lnTo>
                    <a:lnTo>
                      <a:pt x="2705" y="1336"/>
                    </a:lnTo>
                    <a:lnTo>
                      <a:pt x="2693" y="1239"/>
                    </a:lnTo>
                    <a:lnTo>
                      <a:pt x="2675" y="1143"/>
                    </a:lnTo>
                    <a:lnTo>
                      <a:pt x="2650" y="1050"/>
                    </a:lnTo>
                    <a:lnTo>
                      <a:pt x="2618" y="960"/>
                    </a:lnTo>
                    <a:lnTo>
                      <a:pt x="2580" y="873"/>
                    </a:lnTo>
                    <a:lnTo>
                      <a:pt x="2535" y="790"/>
                    </a:lnTo>
                    <a:lnTo>
                      <a:pt x="2484" y="710"/>
                    </a:lnTo>
                    <a:lnTo>
                      <a:pt x="2428" y="635"/>
                    </a:lnTo>
                    <a:lnTo>
                      <a:pt x="2366" y="564"/>
                    </a:lnTo>
                    <a:lnTo>
                      <a:pt x="2301" y="498"/>
                    </a:lnTo>
                    <a:lnTo>
                      <a:pt x="2230" y="436"/>
                    </a:lnTo>
                    <a:lnTo>
                      <a:pt x="2155" y="380"/>
                    </a:lnTo>
                    <a:lnTo>
                      <a:pt x="2075" y="330"/>
                    </a:lnTo>
                    <a:lnTo>
                      <a:pt x="1992" y="285"/>
                    </a:lnTo>
                    <a:lnTo>
                      <a:pt x="1907" y="245"/>
                    </a:lnTo>
                    <a:lnTo>
                      <a:pt x="1816" y="213"/>
                    </a:lnTo>
                    <a:lnTo>
                      <a:pt x="1723" y="188"/>
                    </a:lnTo>
                    <a:lnTo>
                      <a:pt x="1629" y="170"/>
                    </a:lnTo>
                    <a:lnTo>
                      <a:pt x="1531" y="158"/>
                    </a:lnTo>
                    <a:lnTo>
                      <a:pt x="1431" y="155"/>
                    </a:lnTo>
                    <a:close/>
                    <a:moveTo>
                      <a:pt x="1431" y="0"/>
                    </a:moveTo>
                    <a:lnTo>
                      <a:pt x="1538" y="4"/>
                    </a:lnTo>
                    <a:lnTo>
                      <a:pt x="1643" y="15"/>
                    </a:lnTo>
                    <a:lnTo>
                      <a:pt x="1745" y="35"/>
                    </a:lnTo>
                    <a:lnTo>
                      <a:pt x="1844" y="61"/>
                    </a:lnTo>
                    <a:lnTo>
                      <a:pt x="1940" y="94"/>
                    </a:lnTo>
                    <a:lnTo>
                      <a:pt x="2034" y="133"/>
                    </a:lnTo>
                    <a:lnTo>
                      <a:pt x="2124" y="179"/>
                    </a:lnTo>
                    <a:lnTo>
                      <a:pt x="2210" y="232"/>
                    </a:lnTo>
                    <a:lnTo>
                      <a:pt x="2292" y="290"/>
                    </a:lnTo>
                    <a:lnTo>
                      <a:pt x="2370" y="352"/>
                    </a:lnTo>
                    <a:lnTo>
                      <a:pt x="2443" y="421"/>
                    </a:lnTo>
                    <a:lnTo>
                      <a:pt x="2511" y="494"/>
                    </a:lnTo>
                    <a:lnTo>
                      <a:pt x="2573" y="572"/>
                    </a:lnTo>
                    <a:lnTo>
                      <a:pt x="2632" y="655"/>
                    </a:lnTo>
                    <a:lnTo>
                      <a:pt x="2684" y="742"/>
                    </a:lnTo>
                    <a:lnTo>
                      <a:pt x="2729" y="831"/>
                    </a:lnTo>
                    <a:lnTo>
                      <a:pt x="2769" y="926"/>
                    </a:lnTo>
                    <a:lnTo>
                      <a:pt x="2801" y="1023"/>
                    </a:lnTo>
                    <a:lnTo>
                      <a:pt x="2827" y="1122"/>
                    </a:lnTo>
                    <a:lnTo>
                      <a:pt x="2847" y="1224"/>
                    </a:lnTo>
                    <a:lnTo>
                      <a:pt x="2858" y="1330"/>
                    </a:lnTo>
                    <a:lnTo>
                      <a:pt x="2862" y="1437"/>
                    </a:lnTo>
                    <a:lnTo>
                      <a:pt x="2858" y="1544"/>
                    </a:lnTo>
                    <a:lnTo>
                      <a:pt x="2847" y="1648"/>
                    </a:lnTo>
                    <a:lnTo>
                      <a:pt x="2827" y="1751"/>
                    </a:lnTo>
                    <a:lnTo>
                      <a:pt x="2801" y="1851"/>
                    </a:lnTo>
                    <a:lnTo>
                      <a:pt x="2769" y="1948"/>
                    </a:lnTo>
                    <a:lnTo>
                      <a:pt x="2729" y="2041"/>
                    </a:lnTo>
                    <a:lnTo>
                      <a:pt x="2684" y="2132"/>
                    </a:lnTo>
                    <a:lnTo>
                      <a:pt x="2632" y="2218"/>
                    </a:lnTo>
                    <a:lnTo>
                      <a:pt x="2573" y="2300"/>
                    </a:lnTo>
                    <a:lnTo>
                      <a:pt x="2511" y="2378"/>
                    </a:lnTo>
                    <a:lnTo>
                      <a:pt x="2443" y="2452"/>
                    </a:lnTo>
                    <a:lnTo>
                      <a:pt x="2370" y="2520"/>
                    </a:lnTo>
                    <a:lnTo>
                      <a:pt x="2292" y="2583"/>
                    </a:lnTo>
                    <a:lnTo>
                      <a:pt x="2210" y="2642"/>
                    </a:lnTo>
                    <a:lnTo>
                      <a:pt x="2124" y="2693"/>
                    </a:lnTo>
                    <a:lnTo>
                      <a:pt x="2034" y="2739"/>
                    </a:lnTo>
                    <a:lnTo>
                      <a:pt x="1940" y="2779"/>
                    </a:lnTo>
                    <a:lnTo>
                      <a:pt x="1844" y="2812"/>
                    </a:lnTo>
                    <a:lnTo>
                      <a:pt x="1745" y="2838"/>
                    </a:lnTo>
                    <a:lnTo>
                      <a:pt x="1643" y="2857"/>
                    </a:lnTo>
                    <a:lnTo>
                      <a:pt x="1538" y="2869"/>
                    </a:lnTo>
                    <a:lnTo>
                      <a:pt x="1431" y="2873"/>
                    </a:lnTo>
                    <a:lnTo>
                      <a:pt x="1325" y="2869"/>
                    </a:lnTo>
                    <a:lnTo>
                      <a:pt x="1220" y="2857"/>
                    </a:lnTo>
                    <a:lnTo>
                      <a:pt x="1118" y="2838"/>
                    </a:lnTo>
                    <a:lnTo>
                      <a:pt x="1019" y="2812"/>
                    </a:lnTo>
                    <a:lnTo>
                      <a:pt x="922" y="2779"/>
                    </a:lnTo>
                    <a:lnTo>
                      <a:pt x="829" y="2739"/>
                    </a:lnTo>
                    <a:lnTo>
                      <a:pt x="739" y="2693"/>
                    </a:lnTo>
                    <a:lnTo>
                      <a:pt x="653" y="2642"/>
                    </a:lnTo>
                    <a:lnTo>
                      <a:pt x="571" y="2583"/>
                    </a:lnTo>
                    <a:lnTo>
                      <a:pt x="493" y="2520"/>
                    </a:lnTo>
                    <a:lnTo>
                      <a:pt x="420" y="2452"/>
                    </a:lnTo>
                    <a:lnTo>
                      <a:pt x="352" y="2378"/>
                    </a:lnTo>
                    <a:lnTo>
                      <a:pt x="289" y="2300"/>
                    </a:lnTo>
                    <a:lnTo>
                      <a:pt x="232" y="2218"/>
                    </a:lnTo>
                    <a:lnTo>
                      <a:pt x="180" y="2132"/>
                    </a:lnTo>
                    <a:lnTo>
                      <a:pt x="134" y="2041"/>
                    </a:lnTo>
                    <a:lnTo>
                      <a:pt x="94" y="1948"/>
                    </a:lnTo>
                    <a:lnTo>
                      <a:pt x="61" y="1851"/>
                    </a:lnTo>
                    <a:lnTo>
                      <a:pt x="35" y="1751"/>
                    </a:lnTo>
                    <a:lnTo>
                      <a:pt x="16" y="1648"/>
                    </a:lnTo>
                    <a:lnTo>
                      <a:pt x="4" y="1544"/>
                    </a:lnTo>
                    <a:lnTo>
                      <a:pt x="0" y="1437"/>
                    </a:lnTo>
                    <a:lnTo>
                      <a:pt x="4" y="1330"/>
                    </a:lnTo>
                    <a:lnTo>
                      <a:pt x="16" y="1224"/>
                    </a:lnTo>
                    <a:lnTo>
                      <a:pt x="35" y="1122"/>
                    </a:lnTo>
                    <a:lnTo>
                      <a:pt x="61" y="1023"/>
                    </a:lnTo>
                    <a:lnTo>
                      <a:pt x="94" y="926"/>
                    </a:lnTo>
                    <a:lnTo>
                      <a:pt x="134" y="831"/>
                    </a:lnTo>
                    <a:lnTo>
                      <a:pt x="180" y="742"/>
                    </a:lnTo>
                    <a:lnTo>
                      <a:pt x="232" y="655"/>
                    </a:lnTo>
                    <a:lnTo>
                      <a:pt x="289" y="572"/>
                    </a:lnTo>
                    <a:lnTo>
                      <a:pt x="352" y="494"/>
                    </a:lnTo>
                    <a:lnTo>
                      <a:pt x="420" y="421"/>
                    </a:lnTo>
                    <a:lnTo>
                      <a:pt x="493" y="352"/>
                    </a:lnTo>
                    <a:lnTo>
                      <a:pt x="571" y="290"/>
                    </a:lnTo>
                    <a:lnTo>
                      <a:pt x="653" y="232"/>
                    </a:lnTo>
                    <a:lnTo>
                      <a:pt x="739" y="179"/>
                    </a:lnTo>
                    <a:lnTo>
                      <a:pt x="829" y="133"/>
                    </a:lnTo>
                    <a:lnTo>
                      <a:pt x="922" y="94"/>
                    </a:lnTo>
                    <a:lnTo>
                      <a:pt x="1019" y="61"/>
                    </a:lnTo>
                    <a:lnTo>
                      <a:pt x="1118" y="35"/>
                    </a:lnTo>
                    <a:lnTo>
                      <a:pt x="1220" y="15"/>
                    </a:lnTo>
                    <a:lnTo>
                      <a:pt x="1325" y="4"/>
                    </a:lnTo>
                    <a:lnTo>
                      <a:pt x="14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26"/>
              <p:cNvSpPr>
                <a:spLocks/>
              </p:cNvSpPr>
              <p:nvPr/>
            </p:nvSpPr>
            <p:spPr bwMode="auto">
              <a:xfrm>
                <a:off x="3919" y="970"/>
                <a:ext cx="283" cy="345"/>
              </a:xfrm>
              <a:custGeom>
                <a:avLst/>
                <a:gdLst>
                  <a:gd name="T0" fmla="*/ 0 w 1134"/>
                  <a:gd name="T1" fmla="*/ 0 h 1383"/>
                  <a:gd name="T2" fmla="*/ 311 w 1134"/>
                  <a:gd name="T3" fmla="*/ 0 h 1383"/>
                  <a:gd name="T4" fmla="*/ 311 w 1134"/>
                  <a:gd name="T5" fmla="*/ 531 h 1383"/>
                  <a:gd name="T6" fmla="*/ 824 w 1134"/>
                  <a:gd name="T7" fmla="*/ 531 h 1383"/>
                  <a:gd name="T8" fmla="*/ 824 w 1134"/>
                  <a:gd name="T9" fmla="*/ 0 h 1383"/>
                  <a:gd name="T10" fmla="*/ 1134 w 1134"/>
                  <a:gd name="T11" fmla="*/ 0 h 1383"/>
                  <a:gd name="T12" fmla="*/ 1134 w 1134"/>
                  <a:gd name="T13" fmla="*/ 1383 h 1383"/>
                  <a:gd name="T14" fmla="*/ 824 w 1134"/>
                  <a:gd name="T15" fmla="*/ 1383 h 1383"/>
                  <a:gd name="T16" fmla="*/ 824 w 1134"/>
                  <a:gd name="T17" fmla="*/ 805 h 1383"/>
                  <a:gd name="T18" fmla="*/ 311 w 1134"/>
                  <a:gd name="T19" fmla="*/ 805 h 1383"/>
                  <a:gd name="T20" fmla="*/ 311 w 1134"/>
                  <a:gd name="T21" fmla="*/ 1383 h 1383"/>
                  <a:gd name="T22" fmla="*/ 0 w 1134"/>
                  <a:gd name="T23" fmla="*/ 1383 h 1383"/>
                  <a:gd name="T24" fmla="*/ 0 w 1134"/>
                  <a:gd name="T25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4" h="1383">
                    <a:moveTo>
                      <a:pt x="0" y="0"/>
                    </a:moveTo>
                    <a:lnTo>
                      <a:pt x="311" y="0"/>
                    </a:lnTo>
                    <a:lnTo>
                      <a:pt x="311" y="531"/>
                    </a:lnTo>
                    <a:lnTo>
                      <a:pt x="824" y="531"/>
                    </a:lnTo>
                    <a:lnTo>
                      <a:pt x="824" y="0"/>
                    </a:lnTo>
                    <a:lnTo>
                      <a:pt x="1134" y="0"/>
                    </a:lnTo>
                    <a:lnTo>
                      <a:pt x="1134" y="1383"/>
                    </a:lnTo>
                    <a:lnTo>
                      <a:pt x="824" y="1383"/>
                    </a:lnTo>
                    <a:lnTo>
                      <a:pt x="824" y="805"/>
                    </a:lnTo>
                    <a:lnTo>
                      <a:pt x="311" y="805"/>
                    </a:lnTo>
                    <a:lnTo>
                      <a:pt x="311" y="1383"/>
                    </a:lnTo>
                    <a:lnTo>
                      <a:pt x="0" y="13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4791811" y="5802149"/>
            <a:ext cx="269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598.5ლარი – 2010 წ.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365.3 ლარი - 2017 წ. </a:t>
            </a:r>
          </a:p>
          <a:p>
            <a:pPr algn="ctr"/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3" y="147677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92" y="447651"/>
            <a:ext cx="1335458" cy="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8" y="829097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8456102" y="1329883"/>
            <a:ext cx="3285954" cy="5888591"/>
            <a:chOff x="884792" y="1923268"/>
            <a:chExt cx="2525214" cy="4760148"/>
          </a:xfrm>
        </p:grpSpPr>
        <p:sp>
          <p:nvSpPr>
            <p:cNvPr id="47" name="Rounded Rectangle 46"/>
            <p:cNvSpPr/>
            <p:nvPr/>
          </p:nvSpPr>
          <p:spPr>
            <a:xfrm>
              <a:off x="884792" y="1923268"/>
              <a:ext cx="2500586" cy="4375173"/>
            </a:xfrm>
            <a:prstGeom prst="roundRect">
              <a:avLst>
                <a:gd name="adj" fmla="val 457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84792" y="5290179"/>
              <a:ext cx="2500586" cy="8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84792" y="2099337"/>
              <a:ext cx="2525214" cy="4584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გ</a:t>
              </a:r>
              <a:r>
                <a:rPr lang="ka-GE" sz="1400" dirty="0" smtClean="0">
                  <a:solidFill>
                    <a:schemeClr val="bg1"/>
                  </a:solidFill>
                </a:rPr>
                <a:t>აუმჯობეს</a:t>
              </a:r>
            </a:p>
            <a:p>
              <a:pPr algn="ctr"/>
              <a:endParaRPr lang="ka-GE" sz="1400" dirty="0" smtClean="0">
                <a:solidFill>
                  <a:schemeClr val="bg1"/>
                </a:solidFill>
              </a:endParaRPr>
            </a:p>
            <a:p>
              <a:pPr algn="ctr"/>
              <a:endParaRPr lang="ka-GE" sz="1400" dirty="0">
                <a:solidFill>
                  <a:schemeClr val="bg1"/>
                </a:solidFill>
              </a:endParaRPr>
            </a:p>
            <a:p>
              <a:pPr algn="ctr"/>
              <a:r>
                <a:rPr lang="ka-GE" sz="1400" dirty="0" smtClean="0">
                  <a:solidFill>
                    <a:schemeClr val="bg1"/>
                  </a:solidFill>
                </a:rPr>
                <a:t>      </a:t>
              </a:r>
            </a:p>
            <a:p>
              <a:pPr algn="ctr"/>
              <a:endParaRPr lang="ka-GE" sz="1400" dirty="0">
                <a:solidFill>
                  <a:schemeClr val="bg1"/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მაღალი გეოგრაფიული 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ხელმისაწვდომობა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სამედიცინო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</a:t>
              </a:r>
            </a:p>
            <a:p>
              <a:pPr algn="ctr"/>
              <a:endParaRPr lang="en-US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ka-GE" sz="105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05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a-GE" sz="1050" dirty="0" smtClean="0">
                  <a:solidFill>
                    <a:schemeClr val="tx2">
                      <a:lumMod val="75000"/>
                    </a:schemeClr>
                  </a:solidFill>
                </a:rPr>
                <a:t>              </a:t>
              </a:r>
              <a:r>
                <a:rPr lang="en-US" sz="105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15 წუთიანი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      ხელმისაწვდომობა 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  201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– 46%</a:t>
              </a:r>
            </a:p>
            <a:p>
              <a:pPr algn="ctr"/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     2017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- 56%</a:t>
              </a:r>
              <a:r>
                <a:rPr lang="ka-GE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ka-GE" sz="12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>
              <a:off x="884792" y="2051873"/>
              <a:ext cx="2500586" cy="830906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648635" y="2117511"/>
              <a:ext cx="997527" cy="1052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1926831" y="2416762"/>
              <a:ext cx="441136" cy="453994"/>
            </a:xfrm>
            <a:custGeom>
              <a:avLst/>
              <a:gdLst>
                <a:gd name="T0" fmla="*/ 1532 w 3567"/>
                <a:gd name="T1" fmla="*/ 3201 h 3673"/>
                <a:gd name="T2" fmla="*/ 1814 w 3567"/>
                <a:gd name="T3" fmla="*/ 3413 h 3673"/>
                <a:gd name="T4" fmla="*/ 2096 w 3567"/>
                <a:gd name="T5" fmla="*/ 3084 h 3673"/>
                <a:gd name="T6" fmla="*/ 2160 w 3567"/>
                <a:gd name="T7" fmla="*/ 2441 h 3673"/>
                <a:gd name="T8" fmla="*/ 1309 w 3567"/>
                <a:gd name="T9" fmla="*/ 2530 h 3673"/>
                <a:gd name="T10" fmla="*/ 2560 w 3567"/>
                <a:gd name="T11" fmla="*/ 2161 h 3673"/>
                <a:gd name="T12" fmla="*/ 2776 w 3567"/>
                <a:gd name="T13" fmla="*/ 2811 h 3673"/>
                <a:gd name="T14" fmla="*/ 3226 w 3567"/>
                <a:gd name="T15" fmla="*/ 2861 h 3673"/>
                <a:gd name="T16" fmla="*/ 3311 w 3567"/>
                <a:gd name="T17" fmla="*/ 2757 h 3673"/>
                <a:gd name="T18" fmla="*/ 3098 w 3567"/>
                <a:gd name="T19" fmla="*/ 2361 h 3673"/>
                <a:gd name="T20" fmla="*/ 680 w 3567"/>
                <a:gd name="T21" fmla="*/ 2130 h 3673"/>
                <a:gd name="T22" fmla="*/ 305 w 3567"/>
                <a:gd name="T23" fmla="*/ 2606 h 3673"/>
                <a:gd name="T24" fmla="*/ 268 w 3567"/>
                <a:gd name="T25" fmla="*/ 2822 h 3673"/>
                <a:gd name="T26" fmla="*/ 551 w 3567"/>
                <a:gd name="T27" fmla="*/ 2862 h 3673"/>
                <a:gd name="T28" fmla="*/ 1065 w 3567"/>
                <a:gd name="T29" fmla="*/ 2606 h 3673"/>
                <a:gd name="T30" fmla="*/ 1555 w 3567"/>
                <a:gd name="T31" fmla="*/ 1443 h 3673"/>
                <a:gd name="T32" fmla="*/ 1437 w 3567"/>
                <a:gd name="T33" fmla="*/ 2154 h 3673"/>
                <a:gd name="T34" fmla="*/ 2317 w 3567"/>
                <a:gd name="T35" fmla="*/ 1932 h 3673"/>
                <a:gd name="T36" fmla="*/ 1324 w 3567"/>
                <a:gd name="T37" fmla="*/ 1062 h 3673"/>
                <a:gd name="T38" fmla="*/ 2244 w 3567"/>
                <a:gd name="T39" fmla="*/ 1062 h 3673"/>
                <a:gd name="T40" fmla="*/ 3114 w 3567"/>
                <a:gd name="T41" fmla="*/ 802 h 3673"/>
                <a:gd name="T42" fmla="*/ 2559 w 3567"/>
                <a:gd name="T43" fmla="*/ 931 h 3673"/>
                <a:gd name="T44" fmla="*/ 2824 w 3567"/>
                <a:gd name="T45" fmla="*/ 1604 h 3673"/>
                <a:gd name="T46" fmla="*/ 3238 w 3567"/>
                <a:gd name="T47" fmla="*/ 1110 h 3673"/>
                <a:gd name="T48" fmla="*/ 3303 w 3567"/>
                <a:gd name="T49" fmla="*/ 856 h 3673"/>
                <a:gd name="T50" fmla="*/ 438 w 3567"/>
                <a:gd name="T51" fmla="*/ 802 h 3673"/>
                <a:gd name="T52" fmla="*/ 260 w 3567"/>
                <a:gd name="T53" fmla="*/ 865 h 3673"/>
                <a:gd name="T54" fmla="*/ 358 w 3567"/>
                <a:gd name="T55" fmla="*/ 1157 h 3673"/>
                <a:gd name="T56" fmla="*/ 812 w 3567"/>
                <a:gd name="T57" fmla="*/ 1667 h 3673"/>
                <a:gd name="T58" fmla="*/ 927 w 3567"/>
                <a:gd name="T59" fmla="*/ 903 h 3673"/>
                <a:gd name="T60" fmla="*/ 1784 w 3567"/>
                <a:gd name="T61" fmla="*/ 257 h 3673"/>
                <a:gd name="T62" fmla="*/ 1502 w 3567"/>
                <a:gd name="T63" fmla="*/ 527 h 3673"/>
                <a:gd name="T64" fmla="*/ 2048 w 3567"/>
                <a:gd name="T65" fmla="*/ 870 h 3673"/>
                <a:gd name="T66" fmla="*/ 1940 w 3567"/>
                <a:gd name="T67" fmla="*/ 342 h 3673"/>
                <a:gd name="T68" fmla="*/ 1888 w 3567"/>
                <a:gd name="T69" fmla="*/ 13 h 3673"/>
                <a:gd name="T70" fmla="*/ 2267 w 3567"/>
                <a:gd name="T71" fmla="*/ 362 h 3673"/>
                <a:gd name="T72" fmla="*/ 2717 w 3567"/>
                <a:gd name="T73" fmla="*/ 611 h 3673"/>
                <a:gd name="T74" fmla="*/ 3275 w 3567"/>
                <a:gd name="T75" fmla="*/ 563 h 3673"/>
                <a:gd name="T76" fmla="*/ 3538 w 3567"/>
                <a:gd name="T77" fmla="*/ 755 h 3673"/>
                <a:gd name="T78" fmla="*/ 3497 w 3567"/>
                <a:gd name="T79" fmla="*/ 1164 h 3673"/>
                <a:gd name="T80" fmla="*/ 3027 w 3567"/>
                <a:gd name="T81" fmla="*/ 1765 h 3673"/>
                <a:gd name="T82" fmla="*/ 3429 w 3567"/>
                <a:gd name="T83" fmla="*/ 2385 h 3673"/>
                <a:gd name="T84" fmla="*/ 3559 w 3567"/>
                <a:gd name="T85" fmla="*/ 2854 h 3673"/>
                <a:gd name="T86" fmla="*/ 3368 w 3567"/>
                <a:gd name="T87" fmla="*/ 3079 h 3673"/>
                <a:gd name="T88" fmla="*/ 2832 w 3567"/>
                <a:gd name="T89" fmla="*/ 3091 h 3673"/>
                <a:gd name="T90" fmla="*/ 2300 w 3567"/>
                <a:gd name="T91" fmla="*/ 3248 h 3673"/>
                <a:gd name="T92" fmla="*/ 1937 w 3567"/>
                <a:gd name="T93" fmla="*/ 3643 h 3673"/>
                <a:gd name="T94" fmla="*/ 1494 w 3567"/>
                <a:gd name="T95" fmla="*/ 3557 h 3673"/>
                <a:gd name="T96" fmla="*/ 1179 w 3567"/>
                <a:gd name="T97" fmla="*/ 3039 h 3673"/>
                <a:gd name="T98" fmla="*/ 514 w 3567"/>
                <a:gd name="T99" fmla="*/ 3122 h 3673"/>
                <a:gd name="T100" fmla="*/ 91 w 3567"/>
                <a:gd name="T101" fmla="*/ 3006 h 3673"/>
                <a:gd name="T102" fmla="*/ 0 w 3567"/>
                <a:gd name="T103" fmla="*/ 2775 h 3673"/>
                <a:gd name="T104" fmla="*/ 229 w 3567"/>
                <a:gd name="T105" fmla="*/ 2255 h 3673"/>
                <a:gd name="T106" fmla="*/ 402 w 3567"/>
                <a:gd name="T107" fmla="*/ 1623 h 3673"/>
                <a:gd name="T108" fmla="*/ 25 w 3567"/>
                <a:gd name="T109" fmla="*/ 1048 h 3673"/>
                <a:gd name="T110" fmla="*/ 44 w 3567"/>
                <a:gd name="T111" fmla="*/ 728 h 3673"/>
                <a:gd name="T112" fmla="*/ 343 w 3567"/>
                <a:gd name="T113" fmla="*/ 555 h 3673"/>
                <a:gd name="T114" fmla="*/ 924 w 3567"/>
                <a:gd name="T115" fmla="*/ 631 h 3673"/>
                <a:gd name="T116" fmla="*/ 1336 w 3567"/>
                <a:gd name="T117" fmla="*/ 303 h 3673"/>
                <a:gd name="T118" fmla="*/ 1731 w 3567"/>
                <a:gd name="T119" fmla="*/ 3 h 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7" h="3673">
                  <a:moveTo>
                    <a:pt x="1784" y="2666"/>
                  </a:moveTo>
                  <a:lnTo>
                    <a:pt x="1651" y="2737"/>
                  </a:lnTo>
                  <a:lnTo>
                    <a:pt x="1520" y="2803"/>
                  </a:lnTo>
                  <a:lnTo>
                    <a:pt x="1388" y="2864"/>
                  </a:lnTo>
                  <a:lnTo>
                    <a:pt x="1415" y="2943"/>
                  </a:lnTo>
                  <a:lnTo>
                    <a:pt x="1442" y="3016"/>
                  </a:lnTo>
                  <a:lnTo>
                    <a:pt x="1471" y="3084"/>
                  </a:lnTo>
                  <a:lnTo>
                    <a:pt x="1502" y="3146"/>
                  </a:lnTo>
                  <a:lnTo>
                    <a:pt x="1532" y="3201"/>
                  </a:lnTo>
                  <a:lnTo>
                    <a:pt x="1564" y="3251"/>
                  </a:lnTo>
                  <a:lnTo>
                    <a:pt x="1596" y="3294"/>
                  </a:lnTo>
                  <a:lnTo>
                    <a:pt x="1627" y="3331"/>
                  </a:lnTo>
                  <a:lnTo>
                    <a:pt x="1660" y="3361"/>
                  </a:lnTo>
                  <a:lnTo>
                    <a:pt x="1691" y="3385"/>
                  </a:lnTo>
                  <a:lnTo>
                    <a:pt x="1723" y="3403"/>
                  </a:lnTo>
                  <a:lnTo>
                    <a:pt x="1754" y="3413"/>
                  </a:lnTo>
                  <a:lnTo>
                    <a:pt x="1784" y="3416"/>
                  </a:lnTo>
                  <a:lnTo>
                    <a:pt x="1814" y="3413"/>
                  </a:lnTo>
                  <a:lnTo>
                    <a:pt x="1844" y="3403"/>
                  </a:lnTo>
                  <a:lnTo>
                    <a:pt x="1876" y="3385"/>
                  </a:lnTo>
                  <a:lnTo>
                    <a:pt x="1908" y="3361"/>
                  </a:lnTo>
                  <a:lnTo>
                    <a:pt x="1940" y="3331"/>
                  </a:lnTo>
                  <a:lnTo>
                    <a:pt x="1972" y="3294"/>
                  </a:lnTo>
                  <a:lnTo>
                    <a:pt x="2004" y="3251"/>
                  </a:lnTo>
                  <a:lnTo>
                    <a:pt x="2035" y="3201"/>
                  </a:lnTo>
                  <a:lnTo>
                    <a:pt x="2066" y="3146"/>
                  </a:lnTo>
                  <a:lnTo>
                    <a:pt x="2096" y="3084"/>
                  </a:lnTo>
                  <a:lnTo>
                    <a:pt x="2125" y="3016"/>
                  </a:lnTo>
                  <a:lnTo>
                    <a:pt x="2153" y="2943"/>
                  </a:lnTo>
                  <a:lnTo>
                    <a:pt x="2179" y="2864"/>
                  </a:lnTo>
                  <a:lnTo>
                    <a:pt x="2048" y="2803"/>
                  </a:lnTo>
                  <a:lnTo>
                    <a:pt x="1916" y="2737"/>
                  </a:lnTo>
                  <a:lnTo>
                    <a:pt x="1784" y="2666"/>
                  </a:lnTo>
                  <a:close/>
                  <a:moveTo>
                    <a:pt x="2285" y="2358"/>
                  </a:moveTo>
                  <a:lnTo>
                    <a:pt x="2273" y="2366"/>
                  </a:lnTo>
                  <a:lnTo>
                    <a:pt x="2160" y="2441"/>
                  </a:lnTo>
                  <a:lnTo>
                    <a:pt x="2044" y="2513"/>
                  </a:lnTo>
                  <a:lnTo>
                    <a:pt x="2145" y="2564"/>
                  </a:lnTo>
                  <a:lnTo>
                    <a:pt x="2244" y="2612"/>
                  </a:lnTo>
                  <a:lnTo>
                    <a:pt x="2259" y="2530"/>
                  </a:lnTo>
                  <a:lnTo>
                    <a:pt x="2273" y="2446"/>
                  </a:lnTo>
                  <a:lnTo>
                    <a:pt x="2285" y="2358"/>
                  </a:lnTo>
                  <a:close/>
                  <a:moveTo>
                    <a:pt x="1282" y="2358"/>
                  </a:moveTo>
                  <a:lnTo>
                    <a:pt x="1294" y="2446"/>
                  </a:lnTo>
                  <a:lnTo>
                    <a:pt x="1309" y="2530"/>
                  </a:lnTo>
                  <a:lnTo>
                    <a:pt x="1324" y="2612"/>
                  </a:lnTo>
                  <a:lnTo>
                    <a:pt x="1422" y="2564"/>
                  </a:lnTo>
                  <a:lnTo>
                    <a:pt x="1523" y="2513"/>
                  </a:lnTo>
                  <a:lnTo>
                    <a:pt x="1409" y="2441"/>
                  </a:lnTo>
                  <a:lnTo>
                    <a:pt x="1295" y="2366"/>
                  </a:lnTo>
                  <a:lnTo>
                    <a:pt x="1282" y="2358"/>
                  </a:lnTo>
                  <a:close/>
                  <a:moveTo>
                    <a:pt x="2757" y="2006"/>
                  </a:moveTo>
                  <a:lnTo>
                    <a:pt x="2660" y="2083"/>
                  </a:lnTo>
                  <a:lnTo>
                    <a:pt x="2560" y="2161"/>
                  </a:lnTo>
                  <a:lnTo>
                    <a:pt x="2550" y="2274"/>
                  </a:lnTo>
                  <a:lnTo>
                    <a:pt x="2538" y="2387"/>
                  </a:lnTo>
                  <a:lnTo>
                    <a:pt x="2522" y="2498"/>
                  </a:lnTo>
                  <a:lnTo>
                    <a:pt x="2503" y="2606"/>
                  </a:lnTo>
                  <a:lnTo>
                    <a:pt x="2481" y="2712"/>
                  </a:lnTo>
                  <a:lnTo>
                    <a:pt x="2559" y="2741"/>
                  </a:lnTo>
                  <a:lnTo>
                    <a:pt x="2634" y="2768"/>
                  </a:lnTo>
                  <a:lnTo>
                    <a:pt x="2707" y="2791"/>
                  </a:lnTo>
                  <a:lnTo>
                    <a:pt x="2776" y="2811"/>
                  </a:lnTo>
                  <a:lnTo>
                    <a:pt x="2842" y="2828"/>
                  </a:lnTo>
                  <a:lnTo>
                    <a:pt x="2904" y="2843"/>
                  </a:lnTo>
                  <a:lnTo>
                    <a:pt x="2962" y="2854"/>
                  </a:lnTo>
                  <a:lnTo>
                    <a:pt x="3017" y="2862"/>
                  </a:lnTo>
                  <a:lnTo>
                    <a:pt x="3068" y="2867"/>
                  </a:lnTo>
                  <a:lnTo>
                    <a:pt x="3114" y="2870"/>
                  </a:lnTo>
                  <a:lnTo>
                    <a:pt x="3155" y="2870"/>
                  </a:lnTo>
                  <a:lnTo>
                    <a:pt x="3193" y="2866"/>
                  </a:lnTo>
                  <a:lnTo>
                    <a:pt x="3226" y="2861"/>
                  </a:lnTo>
                  <a:lnTo>
                    <a:pt x="3254" y="2852"/>
                  </a:lnTo>
                  <a:lnTo>
                    <a:pt x="3277" y="2840"/>
                  </a:lnTo>
                  <a:lnTo>
                    <a:pt x="3295" y="2826"/>
                  </a:lnTo>
                  <a:lnTo>
                    <a:pt x="3299" y="2822"/>
                  </a:lnTo>
                  <a:lnTo>
                    <a:pt x="3303" y="2816"/>
                  </a:lnTo>
                  <a:lnTo>
                    <a:pt x="3307" y="2807"/>
                  </a:lnTo>
                  <a:lnTo>
                    <a:pt x="3310" y="2794"/>
                  </a:lnTo>
                  <a:lnTo>
                    <a:pt x="3312" y="2778"/>
                  </a:lnTo>
                  <a:lnTo>
                    <a:pt x="3311" y="2757"/>
                  </a:lnTo>
                  <a:lnTo>
                    <a:pt x="3305" y="2723"/>
                  </a:lnTo>
                  <a:lnTo>
                    <a:pt x="3295" y="2687"/>
                  </a:lnTo>
                  <a:lnTo>
                    <a:pt x="3281" y="2649"/>
                  </a:lnTo>
                  <a:lnTo>
                    <a:pt x="3262" y="2606"/>
                  </a:lnTo>
                  <a:lnTo>
                    <a:pt x="3238" y="2562"/>
                  </a:lnTo>
                  <a:lnTo>
                    <a:pt x="3209" y="2516"/>
                  </a:lnTo>
                  <a:lnTo>
                    <a:pt x="3176" y="2466"/>
                  </a:lnTo>
                  <a:lnTo>
                    <a:pt x="3139" y="2414"/>
                  </a:lnTo>
                  <a:lnTo>
                    <a:pt x="3098" y="2361"/>
                  </a:lnTo>
                  <a:lnTo>
                    <a:pt x="3052" y="2306"/>
                  </a:lnTo>
                  <a:lnTo>
                    <a:pt x="3001" y="2249"/>
                  </a:lnTo>
                  <a:lnTo>
                    <a:pt x="2946" y="2190"/>
                  </a:lnTo>
                  <a:lnTo>
                    <a:pt x="2887" y="2130"/>
                  </a:lnTo>
                  <a:lnTo>
                    <a:pt x="2824" y="2068"/>
                  </a:lnTo>
                  <a:lnTo>
                    <a:pt x="2757" y="2006"/>
                  </a:lnTo>
                  <a:close/>
                  <a:moveTo>
                    <a:pt x="812" y="2006"/>
                  </a:moveTo>
                  <a:lnTo>
                    <a:pt x="743" y="2068"/>
                  </a:lnTo>
                  <a:lnTo>
                    <a:pt x="680" y="2130"/>
                  </a:lnTo>
                  <a:lnTo>
                    <a:pt x="621" y="2190"/>
                  </a:lnTo>
                  <a:lnTo>
                    <a:pt x="567" y="2249"/>
                  </a:lnTo>
                  <a:lnTo>
                    <a:pt x="516" y="2306"/>
                  </a:lnTo>
                  <a:lnTo>
                    <a:pt x="470" y="2361"/>
                  </a:lnTo>
                  <a:lnTo>
                    <a:pt x="428" y="2414"/>
                  </a:lnTo>
                  <a:lnTo>
                    <a:pt x="391" y="2466"/>
                  </a:lnTo>
                  <a:lnTo>
                    <a:pt x="358" y="2516"/>
                  </a:lnTo>
                  <a:lnTo>
                    <a:pt x="330" y="2562"/>
                  </a:lnTo>
                  <a:lnTo>
                    <a:pt x="305" y="2606"/>
                  </a:lnTo>
                  <a:lnTo>
                    <a:pt x="286" y="2649"/>
                  </a:lnTo>
                  <a:lnTo>
                    <a:pt x="272" y="2687"/>
                  </a:lnTo>
                  <a:lnTo>
                    <a:pt x="262" y="2723"/>
                  </a:lnTo>
                  <a:lnTo>
                    <a:pt x="256" y="2757"/>
                  </a:lnTo>
                  <a:lnTo>
                    <a:pt x="256" y="2778"/>
                  </a:lnTo>
                  <a:lnTo>
                    <a:pt x="257" y="2794"/>
                  </a:lnTo>
                  <a:lnTo>
                    <a:pt x="260" y="2807"/>
                  </a:lnTo>
                  <a:lnTo>
                    <a:pt x="265" y="2816"/>
                  </a:lnTo>
                  <a:lnTo>
                    <a:pt x="268" y="2822"/>
                  </a:lnTo>
                  <a:lnTo>
                    <a:pt x="273" y="2826"/>
                  </a:lnTo>
                  <a:lnTo>
                    <a:pt x="291" y="2840"/>
                  </a:lnTo>
                  <a:lnTo>
                    <a:pt x="313" y="2852"/>
                  </a:lnTo>
                  <a:lnTo>
                    <a:pt x="341" y="2861"/>
                  </a:lnTo>
                  <a:lnTo>
                    <a:pt x="375" y="2866"/>
                  </a:lnTo>
                  <a:lnTo>
                    <a:pt x="412" y="2870"/>
                  </a:lnTo>
                  <a:lnTo>
                    <a:pt x="453" y="2870"/>
                  </a:lnTo>
                  <a:lnTo>
                    <a:pt x="501" y="2867"/>
                  </a:lnTo>
                  <a:lnTo>
                    <a:pt x="551" y="2862"/>
                  </a:lnTo>
                  <a:lnTo>
                    <a:pt x="605" y="2854"/>
                  </a:lnTo>
                  <a:lnTo>
                    <a:pt x="663" y="2843"/>
                  </a:lnTo>
                  <a:lnTo>
                    <a:pt x="725" y="2828"/>
                  </a:lnTo>
                  <a:lnTo>
                    <a:pt x="791" y="2811"/>
                  </a:lnTo>
                  <a:lnTo>
                    <a:pt x="860" y="2791"/>
                  </a:lnTo>
                  <a:lnTo>
                    <a:pt x="933" y="2768"/>
                  </a:lnTo>
                  <a:lnTo>
                    <a:pt x="1008" y="2741"/>
                  </a:lnTo>
                  <a:lnTo>
                    <a:pt x="1086" y="2712"/>
                  </a:lnTo>
                  <a:lnTo>
                    <a:pt x="1065" y="2606"/>
                  </a:lnTo>
                  <a:lnTo>
                    <a:pt x="1046" y="2498"/>
                  </a:lnTo>
                  <a:lnTo>
                    <a:pt x="1030" y="2387"/>
                  </a:lnTo>
                  <a:lnTo>
                    <a:pt x="1017" y="2274"/>
                  </a:lnTo>
                  <a:lnTo>
                    <a:pt x="1007" y="2161"/>
                  </a:lnTo>
                  <a:lnTo>
                    <a:pt x="907" y="2083"/>
                  </a:lnTo>
                  <a:lnTo>
                    <a:pt x="812" y="2006"/>
                  </a:lnTo>
                  <a:close/>
                  <a:moveTo>
                    <a:pt x="1784" y="1302"/>
                  </a:moveTo>
                  <a:lnTo>
                    <a:pt x="1670" y="1369"/>
                  </a:lnTo>
                  <a:lnTo>
                    <a:pt x="1555" y="1443"/>
                  </a:lnTo>
                  <a:lnTo>
                    <a:pt x="1437" y="1519"/>
                  </a:lnTo>
                  <a:lnTo>
                    <a:pt x="1344" y="1583"/>
                  </a:lnTo>
                  <a:lnTo>
                    <a:pt x="1254" y="1648"/>
                  </a:lnTo>
                  <a:lnTo>
                    <a:pt x="1251" y="1740"/>
                  </a:lnTo>
                  <a:lnTo>
                    <a:pt x="1250" y="1836"/>
                  </a:lnTo>
                  <a:lnTo>
                    <a:pt x="1251" y="1932"/>
                  </a:lnTo>
                  <a:lnTo>
                    <a:pt x="1254" y="2025"/>
                  </a:lnTo>
                  <a:lnTo>
                    <a:pt x="1344" y="2090"/>
                  </a:lnTo>
                  <a:lnTo>
                    <a:pt x="1437" y="2154"/>
                  </a:lnTo>
                  <a:lnTo>
                    <a:pt x="1555" y="2231"/>
                  </a:lnTo>
                  <a:lnTo>
                    <a:pt x="1670" y="2303"/>
                  </a:lnTo>
                  <a:lnTo>
                    <a:pt x="1784" y="2371"/>
                  </a:lnTo>
                  <a:lnTo>
                    <a:pt x="1898" y="2303"/>
                  </a:lnTo>
                  <a:lnTo>
                    <a:pt x="2014" y="2231"/>
                  </a:lnTo>
                  <a:lnTo>
                    <a:pt x="2130" y="2154"/>
                  </a:lnTo>
                  <a:lnTo>
                    <a:pt x="2223" y="2090"/>
                  </a:lnTo>
                  <a:lnTo>
                    <a:pt x="2313" y="2025"/>
                  </a:lnTo>
                  <a:lnTo>
                    <a:pt x="2317" y="1932"/>
                  </a:lnTo>
                  <a:lnTo>
                    <a:pt x="2318" y="1836"/>
                  </a:lnTo>
                  <a:lnTo>
                    <a:pt x="2317" y="1740"/>
                  </a:lnTo>
                  <a:lnTo>
                    <a:pt x="2313" y="1648"/>
                  </a:lnTo>
                  <a:lnTo>
                    <a:pt x="2223" y="1583"/>
                  </a:lnTo>
                  <a:lnTo>
                    <a:pt x="2130" y="1519"/>
                  </a:lnTo>
                  <a:lnTo>
                    <a:pt x="2014" y="1443"/>
                  </a:lnTo>
                  <a:lnTo>
                    <a:pt x="1898" y="1369"/>
                  </a:lnTo>
                  <a:lnTo>
                    <a:pt x="1784" y="1302"/>
                  </a:lnTo>
                  <a:close/>
                  <a:moveTo>
                    <a:pt x="1324" y="1062"/>
                  </a:moveTo>
                  <a:lnTo>
                    <a:pt x="1309" y="1143"/>
                  </a:lnTo>
                  <a:lnTo>
                    <a:pt x="1294" y="1227"/>
                  </a:lnTo>
                  <a:lnTo>
                    <a:pt x="1282" y="1315"/>
                  </a:lnTo>
                  <a:lnTo>
                    <a:pt x="1294" y="1306"/>
                  </a:lnTo>
                  <a:lnTo>
                    <a:pt x="1409" y="1232"/>
                  </a:lnTo>
                  <a:lnTo>
                    <a:pt x="1524" y="1158"/>
                  </a:lnTo>
                  <a:lnTo>
                    <a:pt x="1422" y="1108"/>
                  </a:lnTo>
                  <a:lnTo>
                    <a:pt x="1324" y="1062"/>
                  </a:lnTo>
                  <a:close/>
                  <a:moveTo>
                    <a:pt x="2244" y="1062"/>
                  </a:moveTo>
                  <a:lnTo>
                    <a:pt x="2145" y="1108"/>
                  </a:lnTo>
                  <a:lnTo>
                    <a:pt x="2044" y="1158"/>
                  </a:lnTo>
                  <a:lnTo>
                    <a:pt x="2160" y="1232"/>
                  </a:lnTo>
                  <a:lnTo>
                    <a:pt x="2273" y="1306"/>
                  </a:lnTo>
                  <a:lnTo>
                    <a:pt x="2285" y="1315"/>
                  </a:lnTo>
                  <a:lnTo>
                    <a:pt x="2273" y="1227"/>
                  </a:lnTo>
                  <a:lnTo>
                    <a:pt x="2259" y="1143"/>
                  </a:lnTo>
                  <a:lnTo>
                    <a:pt x="2244" y="1062"/>
                  </a:lnTo>
                  <a:close/>
                  <a:moveTo>
                    <a:pt x="3114" y="802"/>
                  </a:moveTo>
                  <a:lnTo>
                    <a:pt x="3068" y="806"/>
                  </a:lnTo>
                  <a:lnTo>
                    <a:pt x="3017" y="810"/>
                  </a:lnTo>
                  <a:lnTo>
                    <a:pt x="2962" y="819"/>
                  </a:lnTo>
                  <a:lnTo>
                    <a:pt x="2904" y="830"/>
                  </a:lnTo>
                  <a:lnTo>
                    <a:pt x="2842" y="844"/>
                  </a:lnTo>
                  <a:lnTo>
                    <a:pt x="2776" y="861"/>
                  </a:lnTo>
                  <a:lnTo>
                    <a:pt x="2707" y="881"/>
                  </a:lnTo>
                  <a:lnTo>
                    <a:pt x="2634" y="905"/>
                  </a:lnTo>
                  <a:lnTo>
                    <a:pt x="2559" y="931"/>
                  </a:lnTo>
                  <a:lnTo>
                    <a:pt x="2481" y="960"/>
                  </a:lnTo>
                  <a:lnTo>
                    <a:pt x="2503" y="1066"/>
                  </a:lnTo>
                  <a:lnTo>
                    <a:pt x="2522" y="1175"/>
                  </a:lnTo>
                  <a:lnTo>
                    <a:pt x="2538" y="1286"/>
                  </a:lnTo>
                  <a:lnTo>
                    <a:pt x="2550" y="1399"/>
                  </a:lnTo>
                  <a:lnTo>
                    <a:pt x="2560" y="1511"/>
                  </a:lnTo>
                  <a:lnTo>
                    <a:pt x="2660" y="1589"/>
                  </a:lnTo>
                  <a:lnTo>
                    <a:pt x="2757" y="1667"/>
                  </a:lnTo>
                  <a:lnTo>
                    <a:pt x="2824" y="1604"/>
                  </a:lnTo>
                  <a:lnTo>
                    <a:pt x="2887" y="1543"/>
                  </a:lnTo>
                  <a:lnTo>
                    <a:pt x="2946" y="1482"/>
                  </a:lnTo>
                  <a:lnTo>
                    <a:pt x="3001" y="1423"/>
                  </a:lnTo>
                  <a:lnTo>
                    <a:pt x="3052" y="1367"/>
                  </a:lnTo>
                  <a:lnTo>
                    <a:pt x="3098" y="1312"/>
                  </a:lnTo>
                  <a:lnTo>
                    <a:pt x="3139" y="1258"/>
                  </a:lnTo>
                  <a:lnTo>
                    <a:pt x="3176" y="1207"/>
                  </a:lnTo>
                  <a:lnTo>
                    <a:pt x="3209" y="1157"/>
                  </a:lnTo>
                  <a:lnTo>
                    <a:pt x="3238" y="1110"/>
                  </a:lnTo>
                  <a:lnTo>
                    <a:pt x="3262" y="1066"/>
                  </a:lnTo>
                  <a:lnTo>
                    <a:pt x="3281" y="1024"/>
                  </a:lnTo>
                  <a:lnTo>
                    <a:pt x="3295" y="985"/>
                  </a:lnTo>
                  <a:lnTo>
                    <a:pt x="3305" y="949"/>
                  </a:lnTo>
                  <a:lnTo>
                    <a:pt x="3311" y="916"/>
                  </a:lnTo>
                  <a:lnTo>
                    <a:pt x="3312" y="895"/>
                  </a:lnTo>
                  <a:lnTo>
                    <a:pt x="3310" y="878"/>
                  </a:lnTo>
                  <a:lnTo>
                    <a:pt x="3307" y="865"/>
                  </a:lnTo>
                  <a:lnTo>
                    <a:pt x="3303" y="856"/>
                  </a:lnTo>
                  <a:lnTo>
                    <a:pt x="3299" y="851"/>
                  </a:lnTo>
                  <a:lnTo>
                    <a:pt x="3295" y="847"/>
                  </a:lnTo>
                  <a:lnTo>
                    <a:pt x="3277" y="833"/>
                  </a:lnTo>
                  <a:lnTo>
                    <a:pt x="3254" y="821"/>
                  </a:lnTo>
                  <a:lnTo>
                    <a:pt x="3226" y="812"/>
                  </a:lnTo>
                  <a:lnTo>
                    <a:pt x="3193" y="807"/>
                  </a:lnTo>
                  <a:lnTo>
                    <a:pt x="3155" y="803"/>
                  </a:lnTo>
                  <a:lnTo>
                    <a:pt x="3114" y="802"/>
                  </a:lnTo>
                  <a:close/>
                  <a:moveTo>
                    <a:pt x="438" y="802"/>
                  </a:moveTo>
                  <a:lnTo>
                    <a:pt x="401" y="803"/>
                  </a:lnTo>
                  <a:lnTo>
                    <a:pt x="366" y="808"/>
                  </a:lnTo>
                  <a:lnTo>
                    <a:pt x="337" y="814"/>
                  </a:lnTo>
                  <a:lnTo>
                    <a:pt x="311" y="823"/>
                  </a:lnTo>
                  <a:lnTo>
                    <a:pt x="290" y="834"/>
                  </a:lnTo>
                  <a:lnTo>
                    <a:pt x="273" y="847"/>
                  </a:lnTo>
                  <a:lnTo>
                    <a:pt x="268" y="851"/>
                  </a:lnTo>
                  <a:lnTo>
                    <a:pt x="265" y="856"/>
                  </a:lnTo>
                  <a:lnTo>
                    <a:pt x="260" y="865"/>
                  </a:lnTo>
                  <a:lnTo>
                    <a:pt x="257" y="878"/>
                  </a:lnTo>
                  <a:lnTo>
                    <a:pt x="256" y="895"/>
                  </a:lnTo>
                  <a:lnTo>
                    <a:pt x="256" y="916"/>
                  </a:lnTo>
                  <a:lnTo>
                    <a:pt x="262" y="949"/>
                  </a:lnTo>
                  <a:lnTo>
                    <a:pt x="272" y="985"/>
                  </a:lnTo>
                  <a:lnTo>
                    <a:pt x="286" y="1024"/>
                  </a:lnTo>
                  <a:lnTo>
                    <a:pt x="305" y="1066"/>
                  </a:lnTo>
                  <a:lnTo>
                    <a:pt x="330" y="1110"/>
                  </a:lnTo>
                  <a:lnTo>
                    <a:pt x="358" y="1157"/>
                  </a:lnTo>
                  <a:lnTo>
                    <a:pt x="391" y="1207"/>
                  </a:lnTo>
                  <a:lnTo>
                    <a:pt x="428" y="1258"/>
                  </a:lnTo>
                  <a:lnTo>
                    <a:pt x="470" y="1312"/>
                  </a:lnTo>
                  <a:lnTo>
                    <a:pt x="516" y="1367"/>
                  </a:lnTo>
                  <a:lnTo>
                    <a:pt x="567" y="1423"/>
                  </a:lnTo>
                  <a:lnTo>
                    <a:pt x="621" y="1482"/>
                  </a:lnTo>
                  <a:lnTo>
                    <a:pt x="680" y="1543"/>
                  </a:lnTo>
                  <a:lnTo>
                    <a:pt x="743" y="1604"/>
                  </a:lnTo>
                  <a:lnTo>
                    <a:pt x="812" y="1667"/>
                  </a:lnTo>
                  <a:lnTo>
                    <a:pt x="907" y="1589"/>
                  </a:lnTo>
                  <a:lnTo>
                    <a:pt x="1007" y="1511"/>
                  </a:lnTo>
                  <a:lnTo>
                    <a:pt x="1017" y="1399"/>
                  </a:lnTo>
                  <a:lnTo>
                    <a:pt x="1030" y="1286"/>
                  </a:lnTo>
                  <a:lnTo>
                    <a:pt x="1046" y="1175"/>
                  </a:lnTo>
                  <a:lnTo>
                    <a:pt x="1065" y="1066"/>
                  </a:lnTo>
                  <a:lnTo>
                    <a:pt x="1086" y="960"/>
                  </a:lnTo>
                  <a:lnTo>
                    <a:pt x="1006" y="930"/>
                  </a:lnTo>
                  <a:lnTo>
                    <a:pt x="927" y="903"/>
                  </a:lnTo>
                  <a:lnTo>
                    <a:pt x="853" y="879"/>
                  </a:lnTo>
                  <a:lnTo>
                    <a:pt x="781" y="859"/>
                  </a:lnTo>
                  <a:lnTo>
                    <a:pt x="714" y="842"/>
                  </a:lnTo>
                  <a:lnTo>
                    <a:pt x="651" y="827"/>
                  </a:lnTo>
                  <a:lnTo>
                    <a:pt x="592" y="816"/>
                  </a:lnTo>
                  <a:lnTo>
                    <a:pt x="535" y="809"/>
                  </a:lnTo>
                  <a:lnTo>
                    <a:pt x="485" y="803"/>
                  </a:lnTo>
                  <a:lnTo>
                    <a:pt x="438" y="802"/>
                  </a:lnTo>
                  <a:close/>
                  <a:moveTo>
                    <a:pt x="1784" y="257"/>
                  </a:moveTo>
                  <a:lnTo>
                    <a:pt x="1754" y="260"/>
                  </a:lnTo>
                  <a:lnTo>
                    <a:pt x="1723" y="270"/>
                  </a:lnTo>
                  <a:lnTo>
                    <a:pt x="1691" y="287"/>
                  </a:lnTo>
                  <a:lnTo>
                    <a:pt x="1660" y="311"/>
                  </a:lnTo>
                  <a:lnTo>
                    <a:pt x="1627" y="342"/>
                  </a:lnTo>
                  <a:lnTo>
                    <a:pt x="1596" y="378"/>
                  </a:lnTo>
                  <a:lnTo>
                    <a:pt x="1564" y="422"/>
                  </a:lnTo>
                  <a:lnTo>
                    <a:pt x="1532" y="472"/>
                  </a:lnTo>
                  <a:lnTo>
                    <a:pt x="1502" y="527"/>
                  </a:lnTo>
                  <a:lnTo>
                    <a:pt x="1471" y="589"/>
                  </a:lnTo>
                  <a:lnTo>
                    <a:pt x="1442" y="656"/>
                  </a:lnTo>
                  <a:lnTo>
                    <a:pt x="1415" y="729"/>
                  </a:lnTo>
                  <a:lnTo>
                    <a:pt x="1388" y="808"/>
                  </a:lnTo>
                  <a:lnTo>
                    <a:pt x="1520" y="870"/>
                  </a:lnTo>
                  <a:lnTo>
                    <a:pt x="1651" y="936"/>
                  </a:lnTo>
                  <a:lnTo>
                    <a:pt x="1784" y="1007"/>
                  </a:lnTo>
                  <a:lnTo>
                    <a:pt x="1916" y="936"/>
                  </a:lnTo>
                  <a:lnTo>
                    <a:pt x="2048" y="870"/>
                  </a:lnTo>
                  <a:lnTo>
                    <a:pt x="2179" y="808"/>
                  </a:lnTo>
                  <a:lnTo>
                    <a:pt x="2153" y="729"/>
                  </a:lnTo>
                  <a:lnTo>
                    <a:pt x="2125" y="656"/>
                  </a:lnTo>
                  <a:lnTo>
                    <a:pt x="2096" y="589"/>
                  </a:lnTo>
                  <a:lnTo>
                    <a:pt x="2066" y="527"/>
                  </a:lnTo>
                  <a:lnTo>
                    <a:pt x="2035" y="472"/>
                  </a:lnTo>
                  <a:lnTo>
                    <a:pt x="2004" y="422"/>
                  </a:lnTo>
                  <a:lnTo>
                    <a:pt x="1972" y="378"/>
                  </a:lnTo>
                  <a:lnTo>
                    <a:pt x="1940" y="342"/>
                  </a:lnTo>
                  <a:lnTo>
                    <a:pt x="1908" y="311"/>
                  </a:lnTo>
                  <a:lnTo>
                    <a:pt x="1876" y="287"/>
                  </a:lnTo>
                  <a:lnTo>
                    <a:pt x="1844" y="270"/>
                  </a:lnTo>
                  <a:lnTo>
                    <a:pt x="1814" y="260"/>
                  </a:lnTo>
                  <a:lnTo>
                    <a:pt x="1784" y="257"/>
                  </a:lnTo>
                  <a:close/>
                  <a:moveTo>
                    <a:pt x="1784" y="0"/>
                  </a:moveTo>
                  <a:lnTo>
                    <a:pt x="1784" y="0"/>
                  </a:lnTo>
                  <a:lnTo>
                    <a:pt x="1836" y="3"/>
                  </a:lnTo>
                  <a:lnTo>
                    <a:pt x="1888" y="13"/>
                  </a:lnTo>
                  <a:lnTo>
                    <a:pt x="1937" y="30"/>
                  </a:lnTo>
                  <a:lnTo>
                    <a:pt x="1984" y="53"/>
                  </a:lnTo>
                  <a:lnTo>
                    <a:pt x="2030" y="81"/>
                  </a:lnTo>
                  <a:lnTo>
                    <a:pt x="2074" y="115"/>
                  </a:lnTo>
                  <a:lnTo>
                    <a:pt x="2117" y="154"/>
                  </a:lnTo>
                  <a:lnTo>
                    <a:pt x="2157" y="199"/>
                  </a:lnTo>
                  <a:lnTo>
                    <a:pt x="2195" y="249"/>
                  </a:lnTo>
                  <a:lnTo>
                    <a:pt x="2232" y="303"/>
                  </a:lnTo>
                  <a:lnTo>
                    <a:pt x="2267" y="362"/>
                  </a:lnTo>
                  <a:lnTo>
                    <a:pt x="2300" y="424"/>
                  </a:lnTo>
                  <a:lnTo>
                    <a:pt x="2331" y="490"/>
                  </a:lnTo>
                  <a:lnTo>
                    <a:pt x="2362" y="560"/>
                  </a:lnTo>
                  <a:lnTo>
                    <a:pt x="2388" y="633"/>
                  </a:lnTo>
                  <a:lnTo>
                    <a:pt x="2414" y="710"/>
                  </a:lnTo>
                  <a:lnTo>
                    <a:pt x="2492" y="682"/>
                  </a:lnTo>
                  <a:lnTo>
                    <a:pt x="2569" y="655"/>
                  </a:lnTo>
                  <a:lnTo>
                    <a:pt x="2644" y="631"/>
                  </a:lnTo>
                  <a:lnTo>
                    <a:pt x="2717" y="611"/>
                  </a:lnTo>
                  <a:lnTo>
                    <a:pt x="2789" y="593"/>
                  </a:lnTo>
                  <a:lnTo>
                    <a:pt x="2859" y="577"/>
                  </a:lnTo>
                  <a:lnTo>
                    <a:pt x="2926" y="566"/>
                  </a:lnTo>
                  <a:lnTo>
                    <a:pt x="2991" y="557"/>
                  </a:lnTo>
                  <a:lnTo>
                    <a:pt x="3053" y="551"/>
                  </a:lnTo>
                  <a:lnTo>
                    <a:pt x="3114" y="549"/>
                  </a:lnTo>
                  <a:lnTo>
                    <a:pt x="3171" y="550"/>
                  </a:lnTo>
                  <a:lnTo>
                    <a:pt x="3225" y="555"/>
                  </a:lnTo>
                  <a:lnTo>
                    <a:pt x="3275" y="563"/>
                  </a:lnTo>
                  <a:lnTo>
                    <a:pt x="3323" y="576"/>
                  </a:lnTo>
                  <a:lnTo>
                    <a:pt x="3367" y="593"/>
                  </a:lnTo>
                  <a:lnTo>
                    <a:pt x="3408" y="613"/>
                  </a:lnTo>
                  <a:lnTo>
                    <a:pt x="3444" y="638"/>
                  </a:lnTo>
                  <a:lnTo>
                    <a:pt x="3476" y="666"/>
                  </a:lnTo>
                  <a:lnTo>
                    <a:pt x="3493" y="684"/>
                  </a:lnTo>
                  <a:lnTo>
                    <a:pt x="3509" y="704"/>
                  </a:lnTo>
                  <a:lnTo>
                    <a:pt x="3524" y="729"/>
                  </a:lnTo>
                  <a:lnTo>
                    <a:pt x="3538" y="755"/>
                  </a:lnTo>
                  <a:lnTo>
                    <a:pt x="3550" y="785"/>
                  </a:lnTo>
                  <a:lnTo>
                    <a:pt x="3559" y="819"/>
                  </a:lnTo>
                  <a:lnTo>
                    <a:pt x="3565" y="856"/>
                  </a:lnTo>
                  <a:lnTo>
                    <a:pt x="3567" y="897"/>
                  </a:lnTo>
                  <a:lnTo>
                    <a:pt x="3566" y="942"/>
                  </a:lnTo>
                  <a:lnTo>
                    <a:pt x="3557" y="994"/>
                  </a:lnTo>
                  <a:lnTo>
                    <a:pt x="3543" y="1048"/>
                  </a:lnTo>
                  <a:lnTo>
                    <a:pt x="3523" y="1104"/>
                  </a:lnTo>
                  <a:lnTo>
                    <a:pt x="3497" y="1164"/>
                  </a:lnTo>
                  <a:lnTo>
                    <a:pt x="3466" y="1225"/>
                  </a:lnTo>
                  <a:lnTo>
                    <a:pt x="3429" y="1287"/>
                  </a:lnTo>
                  <a:lnTo>
                    <a:pt x="3386" y="1351"/>
                  </a:lnTo>
                  <a:lnTo>
                    <a:pt x="3338" y="1418"/>
                  </a:lnTo>
                  <a:lnTo>
                    <a:pt x="3285" y="1484"/>
                  </a:lnTo>
                  <a:lnTo>
                    <a:pt x="3228" y="1553"/>
                  </a:lnTo>
                  <a:lnTo>
                    <a:pt x="3165" y="1623"/>
                  </a:lnTo>
                  <a:lnTo>
                    <a:pt x="3099" y="1693"/>
                  </a:lnTo>
                  <a:lnTo>
                    <a:pt x="3027" y="1765"/>
                  </a:lnTo>
                  <a:lnTo>
                    <a:pt x="2951" y="1836"/>
                  </a:lnTo>
                  <a:lnTo>
                    <a:pt x="3027" y="1908"/>
                  </a:lnTo>
                  <a:lnTo>
                    <a:pt x="3099" y="1979"/>
                  </a:lnTo>
                  <a:lnTo>
                    <a:pt x="3165" y="2050"/>
                  </a:lnTo>
                  <a:lnTo>
                    <a:pt x="3228" y="2119"/>
                  </a:lnTo>
                  <a:lnTo>
                    <a:pt x="3285" y="2188"/>
                  </a:lnTo>
                  <a:lnTo>
                    <a:pt x="3338" y="2255"/>
                  </a:lnTo>
                  <a:lnTo>
                    <a:pt x="3386" y="2321"/>
                  </a:lnTo>
                  <a:lnTo>
                    <a:pt x="3429" y="2385"/>
                  </a:lnTo>
                  <a:lnTo>
                    <a:pt x="3466" y="2448"/>
                  </a:lnTo>
                  <a:lnTo>
                    <a:pt x="3497" y="2509"/>
                  </a:lnTo>
                  <a:lnTo>
                    <a:pt x="3523" y="2568"/>
                  </a:lnTo>
                  <a:lnTo>
                    <a:pt x="3543" y="2625"/>
                  </a:lnTo>
                  <a:lnTo>
                    <a:pt x="3557" y="2679"/>
                  </a:lnTo>
                  <a:lnTo>
                    <a:pt x="3566" y="2731"/>
                  </a:lnTo>
                  <a:lnTo>
                    <a:pt x="3567" y="2775"/>
                  </a:lnTo>
                  <a:lnTo>
                    <a:pt x="3565" y="2817"/>
                  </a:lnTo>
                  <a:lnTo>
                    <a:pt x="3559" y="2854"/>
                  </a:lnTo>
                  <a:lnTo>
                    <a:pt x="3550" y="2887"/>
                  </a:lnTo>
                  <a:lnTo>
                    <a:pt x="3538" y="2917"/>
                  </a:lnTo>
                  <a:lnTo>
                    <a:pt x="3524" y="2944"/>
                  </a:lnTo>
                  <a:lnTo>
                    <a:pt x="3509" y="2968"/>
                  </a:lnTo>
                  <a:lnTo>
                    <a:pt x="3493" y="2989"/>
                  </a:lnTo>
                  <a:lnTo>
                    <a:pt x="3476" y="3006"/>
                  </a:lnTo>
                  <a:lnTo>
                    <a:pt x="3445" y="3034"/>
                  </a:lnTo>
                  <a:lnTo>
                    <a:pt x="3409" y="3059"/>
                  </a:lnTo>
                  <a:lnTo>
                    <a:pt x="3368" y="3079"/>
                  </a:lnTo>
                  <a:lnTo>
                    <a:pt x="3326" y="3095"/>
                  </a:lnTo>
                  <a:lnTo>
                    <a:pt x="3279" y="3109"/>
                  </a:lnTo>
                  <a:lnTo>
                    <a:pt x="3229" y="3117"/>
                  </a:lnTo>
                  <a:lnTo>
                    <a:pt x="3176" y="3122"/>
                  </a:lnTo>
                  <a:lnTo>
                    <a:pt x="3120" y="3124"/>
                  </a:lnTo>
                  <a:lnTo>
                    <a:pt x="3053" y="3122"/>
                  </a:lnTo>
                  <a:lnTo>
                    <a:pt x="2982" y="3115"/>
                  </a:lnTo>
                  <a:lnTo>
                    <a:pt x="2909" y="3104"/>
                  </a:lnTo>
                  <a:lnTo>
                    <a:pt x="2832" y="3091"/>
                  </a:lnTo>
                  <a:lnTo>
                    <a:pt x="2753" y="3071"/>
                  </a:lnTo>
                  <a:lnTo>
                    <a:pt x="2671" y="3050"/>
                  </a:lnTo>
                  <a:lnTo>
                    <a:pt x="2587" y="3024"/>
                  </a:lnTo>
                  <a:lnTo>
                    <a:pt x="2502" y="2995"/>
                  </a:lnTo>
                  <a:lnTo>
                    <a:pt x="2414" y="2962"/>
                  </a:lnTo>
                  <a:lnTo>
                    <a:pt x="2388" y="3039"/>
                  </a:lnTo>
                  <a:lnTo>
                    <a:pt x="2362" y="3112"/>
                  </a:lnTo>
                  <a:lnTo>
                    <a:pt x="2331" y="3182"/>
                  </a:lnTo>
                  <a:lnTo>
                    <a:pt x="2300" y="3248"/>
                  </a:lnTo>
                  <a:lnTo>
                    <a:pt x="2267" y="3312"/>
                  </a:lnTo>
                  <a:lnTo>
                    <a:pt x="2232" y="3370"/>
                  </a:lnTo>
                  <a:lnTo>
                    <a:pt x="2195" y="3424"/>
                  </a:lnTo>
                  <a:lnTo>
                    <a:pt x="2157" y="3474"/>
                  </a:lnTo>
                  <a:lnTo>
                    <a:pt x="2117" y="3518"/>
                  </a:lnTo>
                  <a:lnTo>
                    <a:pt x="2074" y="3557"/>
                  </a:lnTo>
                  <a:lnTo>
                    <a:pt x="2030" y="3592"/>
                  </a:lnTo>
                  <a:lnTo>
                    <a:pt x="1984" y="3620"/>
                  </a:lnTo>
                  <a:lnTo>
                    <a:pt x="1937" y="3643"/>
                  </a:lnTo>
                  <a:lnTo>
                    <a:pt x="1888" y="3660"/>
                  </a:lnTo>
                  <a:lnTo>
                    <a:pt x="1836" y="3670"/>
                  </a:lnTo>
                  <a:lnTo>
                    <a:pt x="1784" y="3673"/>
                  </a:lnTo>
                  <a:lnTo>
                    <a:pt x="1731" y="3670"/>
                  </a:lnTo>
                  <a:lnTo>
                    <a:pt x="1680" y="3660"/>
                  </a:lnTo>
                  <a:lnTo>
                    <a:pt x="1631" y="3643"/>
                  </a:lnTo>
                  <a:lnTo>
                    <a:pt x="1583" y="3620"/>
                  </a:lnTo>
                  <a:lnTo>
                    <a:pt x="1538" y="3592"/>
                  </a:lnTo>
                  <a:lnTo>
                    <a:pt x="1494" y="3557"/>
                  </a:lnTo>
                  <a:lnTo>
                    <a:pt x="1451" y="3518"/>
                  </a:lnTo>
                  <a:lnTo>
                    <a:pt x="1411" y="3474"/>
                  </a:lnTo>
                  <a:lnTo>
                    <a:pt x="1372" y="3424"/>
                  </a:lnTo>
                  <a:lnTo>
                    <a:pt x="1336" y="3370"/>
                  </a:lnTo>
                  <a:lnTo>
                    <a:pt x="1301" y="3312"/>
                  </a:lnTo>
                  <a:lnTo>
                    <a:pt x="1267" y="3248"/>
                  </a:lnTo>
                  <a:lnTo>
                    <a:pt x="1236" y="3182"/>
                  </a:lnTo>
                  <a:lnTo>
                    <a:pt x="1207" y="3112"/>
                  </a:lnTo>
                  <a:lnTo>
                    <a:pt x="1179" y="3039"/>
                  </a:lnTo>
                  <a:lnTo>
                    <a:pt x="1153" y="2962"/>
                  </a:lnTo>
                  <a:lnTo>
                    <a:pt x="1065" y="2995"/>
                  </a:lnTo>
                  <a:lnTo>
                    <a:pt x="980" y="3024"/>
                  </a:lnTo>
                  <a:lnTo>
                    <a:pt x="896" y="3050"/>
                  </a:lnTo>
                  <a:lnTo>
                    <a:pt x="815" y="3071"/>
                  </a:lnTo>
                  <a:lnTo>
                    <a:pt x="735" y="3091"/>
                  </a:lnTo>
                  <a:lnTo>
                    <a:pt x="659" y="3104"/>
                  </a:lnTo>
                  <a:lnTo>
                    <a:pt x="585" y="3115"/>
                  </a:lnTo>
                  <a:lnTo>
                    <a:pt x="514" y="3122"/>
                  </a:lnTo>
                  <a:lnTo>
                    <a:pt x="448" y="3124"/>
                  </a:lnTo>
                  <a:lnTo>
                    <a:pt x="392" y="3122"/>
                  </a:lnTo>
                  <a:lnTo>
                    <a:pt x="339" y="3117"/>
                  </a:lnTo>
                  <a:lnTo>
                    <a:pt x="288" y="3109"/>
                  </a:lnTo>
                  <a:lnTo>
                    <a:pt x="242" y="3095"/>
                  </a:lnTo>
                  <a:lnTo>
                    <a:pt x="199" y="3079"/>
                  </a:lnTo>
                  <a:lnTo>
                    <a:pt x="159" y="3059"/>
                  </a:lnTo>
                  <a:lnTo>
                    <a:pt x="123" y="3034"/>
                  </a:lnTo>
                  <a:lnTo>
                    <a:pt x="91" y="3006"/>
                  </a:lnTo>
                  <a:lnTo>
                    <a:pt x="75" y="2988"/>
                  </a:lnTo>
                  <a:lnTo>
                    <a:pt x="58" y="2968"/>
                  </a:lnTo>
                  <a:lnTo>
                    <a:pt x="44" y="2944"/>
                  </a:lnTo>
                  <a:lnTo>
                    <a:pt x="29" y="2917"/>
                  </a:lnTo>
                  <a:lnTo>
                    <a:pt x="18" y="2887"/>
                  </a:lnTo>
                  <a:lnTo>
                    <a:pt x="8" y="2853"/>
                  </a:lnTo>
                  <a:lnTo>
                    <a:pt x="2" y="2817"/>
                  </a:lnTo>
                  <a:lnTo>
                    <a:pt x="0" y="2776"/>
                  </a:lnTo>
                  <a:lnTo>
                    <a:pt x="0" y="2775"/>
                  </a:lnTo>
                  <a:lnTo>
                    <a:pt x="2" y="2731"/>
                  </a:lnTo>
                  <a:lnTo>
                    <a:pt x="10" y="2679"/>
                  </a:lnTo>
                  <a:lnTo>
                    <a:pt x="25" y="2625"/>
                  </a:lnTo>
                  <a:lnTo>
                    <a:pt x="45" y="2568"/>
                  </a:lnTo>
                  <a:lnTo>
                    <a:pt x="71" y="2509"/>
                  </a:lnTo>
                  <a:lnTo>
                    <a:pt x="102" y="2448"/>
                  </a:lnTo>
                  <a:lnTo>
                    <a:pt x="139" y="2385"/>
                  </a:lnTo>
                  <a:lnTo>
                    <a:pt x="182" y="2321"/>
                  </a:lnTo>
                  <a:lnTo>
                    <a:pt x="229" y="2255"/>
                  </a:lnTo>
                  <a:lnTo>
                    <a:pt x="282" y="2188"/>
                  </a:lnTo>
                  <a:lnTo>
                    <a:pt x="339" y="2119"/>
                  </a:lnTo>
                  <a:lnTo>
                    <a:pt x="402" y="2050"/>
                  </a:lnTo>
                  <a:lnTo>
                    <a:pt x="469" y="1979"/>
                  </a:lnTo>
                  <a:lnTo>
                    <a:pt x="541" y="1908"/>
                  </a:lnTo>
                  <a:lnTo>
                    <a:pt x="616" y="1836"/>
                  </a:lnTo>
                  <a:lnTo>
                    <a:pt x="541" y="1765"/>
                  </a:lnTo>
                  <a:lnTo>
                    <a:pt x="469" y="1693"/>
                  </a:lnTo>
                  <a:lnTo>
                    <a:pt x="402" y="1623"/>
                  </a:lnTo>
                  <a:lnTo>
                    <a:pt x="339" y="1553"/>
                  </a:lnTo>
                  <a:lnTo>
                    <a:pt x="282" y="1484"/>
                  </a:lnTo>
                  <a:lnTo>
                    <a:pt x="229" y="1418"/>
                  </a:lnTo>
                  <a:lnTo>
                    <a:pt x="182" y="1351"/>
                  </a:lnTo>
                  <a:lnTo>
                    <a:pt x="139" y="1287"/>
                  </a:lnTo>
                  <a:lnTo>
                    <a:pt x="102" y="1225"/>
                  </a:lnTo>
                  <a:lnTo>
                    <a:pt x="71" y="1164"/>
                  </a:lnTo>
                  <a:lnTo>
                    <a:pt x="45" y="1104"/>
                  </a:lnTo>
                  <a:lnTo>
                    <a:pt x="25" y="1048"/>
                  </a:lnTo>
                  <a:lnTo>
                    <a:pt x="10" y="994"/>
                  </a:lnTo>
                  <a:lnTo>
                    <a:pt x="2" y="942"/>
                  </a:lnTo>
                  <a:lnTo>
                    <a:pt x="0" y="898"/>
                  </a:lnTo>
                  <a:lnTo>
                    <a:pt x="0" y="897"/>
                  </a:lnTo>
                  <a:lnTo>
                    <a:pt x="2" y="856"/>
                  </a:lnTo>
                  <a:lnTo>
                    <a:pt x="8" y="819"/>
                  </a:lnTo>
                  <a:lnTo>
                    <a:pt x="18" y="785"/>
                  </a:lnTo>
                  <a:lnTo>
                    <a:pt x="29" y="755"/>
                  </a:lnTo>
                  <a:lnTo>
                    <a:pt x="44" y="728"/>
                  </a:lnTo>
                  <a:lnTo>
                    <a:pt x="58" y="704"/>
                  </a:lnTo>
                  <a:lnTo>
                    <a:pt x="75" y="684"/>
                  </a:lnTo>
                  <a:lnTo>
                    <a:pt x="91" y="666"/>
                  </a:lnTo>
                  <a:lnTo>
                    <a:pt x="123" y="638"/>
                  </a:lnTo>
                  <a:lnTo>
                    <a:pt x="161" y="613"/>
                  </a:lnTo>
                  <a:lnTo>
                    <a:pt x="201" y="593"/>
                  </a:lnTo>
                  <a:lnTo>
                    <a:pt x="245" y="576"/>
                  </a:lnTo>
                  <a:lnTo>
                    <a:pt x="292" y="563"/>
                  </a:lnTo>
                  <a:lnTo>
                    <a:pt x="343" y="555"/>
                  </a:lnTo>
                  <a:lnTo>
                    <a:pt x="397" y="550"/>
                  </a:lnTo>
                  <a:lnTo>
                    <a:pt x="455" y="549"/>
                  </a:lnTo>
                  <a:lnTo>
                    <a:pt x="514" y="551"/>
                  </a:lnTo>
                  <a:lnTo>
                    <a:pt x="577" y="557"/>
                  </a:lnTo>
                  <a:lnTo>
                    <a:pt x="642" y="566"/>
                  </a:lnTo>
                  <a:lnTo>
                    <a:pt x="709" y="577"/>
                  </a:lnTo>
                  <a:lnTo>
                    <a:pt x="779" y="593"/>
                  </a:lnTo>
                  <a:lnTo>
                    <a:pt x="850" y="611"/>
                  </a:lnTo>
                  <a:lnTo>
                    <a:pt x="924" y="631"/>
                  </a:lnTo>
                  <a:lnTo>
                    <a:pt x="999" y="655"/>
                  </a:lnTo>
                  <a:lnTo>
                    <a:pt x="1075" y="682"/>
                  </a:lnTo>
                  <a:lnTo>
                    <a:pt x="1153" y="710"/>
                  </a:lnTo>
                  <a:lnTo>
                    <a:pt x="1179" y="633"/>
                  </a:lnTo>
                  <a:lnTo>
                    <a:pt x="1207" y="560"/>
                  </a:lnTo>
                  <a:lnTo>
                    <a:pt x="1236" y="490"/>
                  </a:lnTo>
                  <a:lnTo>
                    <a:pt x="1267" y="424"/>
                  </a:lnTo>
                  <a:lnTo>
                    <a:pt x="1301" y="362"/>
                  </a:lnTo>
                  <a:lnTo>
                    <a:pt x="1336" y="303"/>
                  </a:lnTo>
                  <a:lnTo>
                    <a:pt x="1372" y="249"/>
                  </a:lnTo>
                  <a:lnTo>
                    <a:pt x="1411" y="199"/>
                  </a:lnTo>
                  <a:lnTo>
                    <a:pt x="1451" y="154"/>
                  </a:lnTo>
                  <a:lnTo>
                    <a:pt x="1493" y="115"/>
                  </a:lnTo>
                  <a:lnTo>
                    <a:pt x="1538" y="81"/>
                  </a:lnTo>
                  <a:lnTo>
                    <a:pt x="1583" y="53"/>
                  </a:lnTo>
                  <a:lnTo>
                    <a:pt x="1631" y="30"/>
                  </a:lnTo>
                  <a:lnTo>
                    <a:pt x="1680" y="13"/>
                  </a:lnTo>
                  <a:lnTo>
                    <a:pt x="1731" y="3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8562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2907500" y="397610"/>
            <a:ext cx="7354508" cy="87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(HUES) 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შედეგები</a:t>
            </a:r>
            <a:endParaRPr lang="en-US" sz="2400" b="1" spc="-3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spc="-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24725" y="1209044"/>
            <a:ext cx="3284452" cy="5446457"/>
            <a:chOff x="5817237" y="2740442"/>
            <a:chExt cx="2378784" cy="4051153"/>
          </a:xfrm>
        </p:grpSpPr>
        <p:sp>
          <p:nvSpPr>
            <p:cNvPr id="137" name="Rounded Rectangle 136"/>
            <p:cNvSpPr/>
            <p:nvPr/>
          </p:nvSpPr>
          <p:spPr>
            <a:xfrm>
              <a:off x="5817237" y="2740442"/>
              <a:ext cx="2378784" cy="4051153"/>
            </a:xfrm>
            <a:prstGeom prst="roundRect">
              <a:avLst>
                <a:gd name="adj" fmla="val 457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17237" y="3270154"/>
              <a:ext cx="2378784" cy="34110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endParaRPr lang="ka-GE" sz="1400" dirty="0">
                <a:solidFill>
                  <a:schemeClr val="bg1"/>
                </a:solidFill>
              </a:endParaRPr>
            </a:p>
            <a:p>
              <a:pPr lvl="0" algn="ctr"/>
              <a:endParaRPr lang="ka-GE" sz="1400" dirty="0" smtClean="0">
                <a:solidFill>
                  <a:schemeClr val="bg1"/>
                </a:solidFill>
              </a:endParaRPr>
            </a:p>
            <a:p>
              <a:pPr lvl="0" algn="ctr"/>
              <a:endParaRPr lang="ka-GE" sz="1400" dirty="0">
                <a:solidFill>
                  <a:schemeClr val="bg1"/>
                </a:solidFill>
              </a:endParaRPr>
            </a:p>
            <a:p>
              <a:pPr lvl="0" algn="ctr"/>
              <a:endParaRPr lang="en-US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მოსახლეობის  კმაყოფილება მიღებული სერვისებით</a:t>
              </a:r>
            </a:p>
            <a:p>
              <a:pPr lvl="0"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</a:rPr>
                <a:t>გ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ანახევრდა იმ ადამიანთა რაოდენობა, რომელთაც არ ჰქონდათ ინფორმაცია სახელმწიფოს მიერ უზრუნველყოფილი უფასო სამედიცინო სერვისების შესახებ</a:t>
              </a:r>
            </a:p>
            <a:p>
              <a:pPr lvl="0" algn="ctr"/>
              <a:r>
                <a:rPr lang="ka-GE" sz="1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</a:p>
            <a:p>
              <a:pPr lvl="0" algn="ctr"/>
              <a:endParaRPr lang="ka-GE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4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1" name="Round Same Side Corner Rectangle 130"/>
            <p:cNvSpPr/>
            <p:nvPr/>
          </p:nvSpPr>
          <p:spPr>
            <a:xfrm>
              <a:off x="5817237" y="2932584"/>
              <a:ext cx="2378784" cy="667547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599876" y="3035442"/>
              <a:ext cx="909609" cy="890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7" name="Group 29"/>
            <p:cNvGrpSpPr>
              <a:grpSpLocks noChangeAspect="1"/>
            </p:cNvGrpSpPr>
            <p:nvPr/>
          </p:nvGrpSpPr>
          <p:grpSpPr bwMode="auto">
            <a:xfrm>
              <a:off x="6811660" y="3302253"/>
              <a:ext cx="485777" cy="456464"/>
              <a:chOff x="3043" y="2031"/>
              <a:chExt cx="1591" cy="1495"/>
            </a:xfrm>
            <a:solidFill>
              <a:schemeClr val="accent6"/>
            </a:solidFill>
          </p:grpSpPr>
          <p:sp>
            <p:nvSpPr>
              <p:cNvPr id="168" name="Freeform 31"/>
              <p:cNvSpPr>
                <a:spLocks/>
              </p:cNvSpPr>
              <p:nvPr/>
            </p:nvSpPr>
            <p:spPr bwMode="auto">
              <a:xfrm>
                <a:off x="3430" y="2222"/>
                <a:ext cx="816" cy="887"/>
              </a:xfrm>
              <a:custGeom>
                <a:avLst/>
                <a:gdLst>
                  <a:gd name="T0" fmla="*/ 873 w 2568"/>
                  <a:gd name="T1" fmla="*/ 2 h 1335"/>
                  <a:gd name="T2" fmla="*/ 914 w 2568"/>
                  <a:gd name="T3" fmla="*/ 26 h 1335"/>
                  <a:gd name="T4" fmla="*/ 939 w 2568"/>
                  <a:gd name="T5" fmla="*/ 66 h 1335"/>
                  <a:gd name="T6" fmla="*/ 943 w 2568"/>
                  <a:gd name="T7" fmla="*/ 870 h 1335"/>
                  <a:gd name="T8" fmla="*/ 1082 w 2568"/>
                  <a:gd name="T9" fmla="*/ 605 h 1335"/>
                  <a:gd name="T10" fmla="*/ 1125 w 2568"/>
                  <a:gd name="T11" fmla="*/ 580 h 1335"/>
                  <a:gd name="T12" fmla="*/ 1381 w 2568"/>
                  <a:gd name="T13" fmla="*/ 577 h 1335"/>
                  <a:gd name="T14" fmla="*/ 1667 w 2568"/>
                  <a:gd name="T15" fmla="*/ 29 h 1335"/>
                  <a:gd name="T16" fmla="*/ 1707 w 2568"/>
                  <a:gd name="T17" fmla="*/ 3 h 1335"/>
                  <a:gd name="T18" fmla="*/ 1755 w 2568"/>
                  <a:gd name="T19" fmla="*/ 2 h 1335"/>
                  <a:gd name="T20" fmla="*/ 1798 w 2568"/>
                  <a:gd name="T21" fmla="*/ 26 h 1335"/>
                  <a:gd name="T22" fmla="*/ 1822 w 2568"/>
                  <a:gd name="T23" fmla="*/ 66 h 1335"/>
                  <a:gd name="T24" fmla="*/ 1825 w 2568"/>
                  <a:gd name="T25" fmla="*/ 870 h 1335"/>
                  <a:gd name="T26" fmla="*/ 1966 w 2568"/>
                  <a:gd name="T27" fmla="*/ 605 h 1335"/>
                  <a:gd name="T28" fmla="*/ 2007 w 2568"/>
                  <a:gd name="T29" fmla="*/ 580 h 1335"/>
                  <a:gd name="T30" fmla="*/ 2477 w 2568"/>
                  <a:gd name="T31" fmla="*/ 577 h 1335"/>
                  <a:gd name="T32" fmla="*/ 2523 w 2568"/>
                  <a:gd name="T33" fmla="*/ 588 h 1335"/>
                  <a:gd name="T34" fmla="*/ 2556 w 2568"/>
                  <a:gd name="T35" fmla="*/ 621 h 1335"/>
                  <a:gd name="T36" fmla="*/ 2568 w 2568"/>
                  <a:gd name="T37" fmla="*/ 668 h 1335"/>
                  <a:gd name="T38" fmla="*/ 2555 w 2568"/>
                  <a:gd name="T39" fmla="*/ 713 h 1335"/>
                  <a:gd name="T40" fmla="*/ 2523 w 2568"/>
                  <a:gd name="T41" fmla="*/ 746 h 1335"/>
                  <a:gd name="T42" fmla="*/ 2477 w 2568"/>
                  <a:gd name="T43" fmla="*/ 757 h 1335"/>
                  <a:gd name="T44" fmla="*/ 1815 w 2568"/>
                  <a:gd name="T45" fmla="*/ 1286 h 1335"/>
                  <a:gd name="T46" fmla="*/ 1781 w 2568"/>
                  <a:gd name="T47" fmla="*/ 1321 h 1335"/>
                  <a:gd name="T48" fmla="*/ 1734 w 2568"/>
                  <a:gd name="T49" fmla="*/ 1335 h 1335"/>
                  <a:gd name="T50" fmla="*/ 1713 w 2568"/>
                  <a:gd name="T51" fmla="*/ 1333 h 1335"/>
                  <a:gd name="T52" fmla="*/ 1670 w 2568"/>
                  <a:gd name="T53" fmla="*/ 1308 h 1335"/>
                  <a:gd name="T54" fmla="*/ 1646 w 2568"/>
                  <a:gd name="T55" fmla="*/ 1269 h 1335"/>
                  <a:gd name="T56" fmla="*/ 1643 w 2568"/>
                  <a:gd name="T57" fmla="*/ 464 h 1335"/>
                  <a:gd name="T58" fmla="*/ 1502 w 2568"/>
                  <a:gd name="T59" fmla="*/ 729 h 1335"/>
                  <a:gd name="T60" fmla="*/ 1461 w 2568"/>
                  <a:gd name="T61" fmla="*/ 755 h 1335"/>
                  <a:gd name="T62" fmla="*/ 1205 w 2568"/>
                  <a:gd name="T63" fmla="*/ 757 h 1335"/>
                  <a:gd name="T64" fmla="*/ 919 w 2568"/>
                  <a:gd name="T65" fmla="*/ 1306 h 1335"/>
                  <a:gd name="T66" fmla="*/ 877 w 2568"/>
                  <a:gd name="T67" fmla="*/ 1331 h 1335"/>
                  <a:gd name="T68" fmla="*/ 830 w 2568"/>
                  <a:gd name="T69" fmla="*/ 1333 h 1335"/>
                  <a:gd name="T70" fmla="*/ 788 w 2568"/>
                  <a:gd name="T71" fmla="*/ 1308 h 1335"/>
                  <a:gd name="T72" fmla="*/ 764 w 2568"/>
                  <a:gd name="T73" fmla="*/ 1269 h 1335"/>
                  <a:gd name="T74" fmla="*/ 761 w 2568"/>
                  <a:gd name="T75" fmla="*/ 464 h 1335"/>
                  <a:gd name="T76" fmla="*/ 620 w 2568"/>
                  <a:gd name="T77" fmla="*/ 729 h 1335"/>
                  <a:gd name="T78" fmla="*/ 579 w 2568"/>
                  <a:gd name="T79" fmla="*/ 755 h 1335"/>
                  <a:gd name="T80" fmla="*/ 91 w 2568"/>
                  <a:gd name="T81" fmla="*/ 757 h 1335"/>
                  <a:gd name="T82" fmla="*/ 45 w 2568"/>
                  <a:gd name="T83" fmla="*/ 746 h 1335"/>
                  <a:gd name="T84" fmla="*/ 12 w 2568"/>
                  <a:gd name="T85" fmla="*/ 713 h 1335"/>
                  <a:gd name="T86" fmla="*/ 0 w 2568"/>
                  <a:gd name="T87" fmla="*/ 668 h 1335"/>
                  <a:gd name="T88" fmla="*/ 12 w 2568"/>
                  <a:gd name="T89" fmla="*/ 621 h 1335"/>
                  <a:gd name="T90" fmla="*/ 45 w 2568"/>
                  <a:gd name="T91" fmla="*/ 588 h 1335"/>
                  <a:gd name="T92" fmla="*/ 91 w 2568"/>
                  <a:gd name="T93" fmla="*/ 577 h 1335"/>
                  <a:gd name="T94" fmla="*/ 771 w 2568"/>
                  <a:gd name="T95" fmla="*/ 49 h 1335"/>
                  <a:gd name="T96" fmla="*/ 803 w 2568"/>
                  <a:gd name="T97" fmla="*/ 13 h 1335"/>
                  <a:gd name="T98" fmla="*/ 849 w 2568"/>
                  <a:gd name="T99" fmla="*/ 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8" h="1335">
                    <a:moveTo>
                      <a:pt x="849" y="0"/>
                    </a:moveTo>
                    <a:lnTo>
                      <a:pt x="873" y="2"/>
                    </a:lnTo>
                    <a:lnTo>
                      <a:pt x="896" y="12"/>
                    </a:lnTo>
                    <a:lnTo>
                      <a:pt x="914" y="26"/>
                    </a:lnTo>
                    <a:lnTo>
                      <a:pt x="930" y="44"/>
                    </a:lnTo>
                    <a:lnTo>
                      <a:pt x="939" y="66"/>
                    </a:lnTo>
                    <a:lnTo>
                      <a:pt x="943" y="90"/>
                    </a:lnTo>
                    <a:lnTo>
                      <a:pt x="943" y="870"/>
                    </a:lnTo>
                    <a:lnTo>
                      <a:pt x="1068" y="625"/>
                    </a:lnTo>
                    <a:lnTo>
                      <a:pt x="1082" y="605"/>
                    </a:lnTo>
                    <a:lnTo>
                      <a:pt x="1102" y="590"/>
                    </a:lnTo>
                    <a:lnTo>
                      <a:pt x="1125" y="580"/>
                    </a:lnTo>
                    <a:lnTo>
                      <a:pt x="1149" y="577"/>
                    </a:lnTo>
                    <a:lnTo>
                      <a:pt x="1381" y="577"/>
                    </a:lnTo>
                    <a:lnTo>
                      <a:pt x="1653" y="49"/>
                    </a:lnTo>
                    <a:lnTo>
                      <a:pt x="1667" y="29"/>
                    </a:lnTo>
                    <a:lnTo>
                      <a:pt x="1685" y="13"/>
                    </a:lnTo>
                    <a:lnTo>
                      <a:pt x="1707" y="3"/>
                    </a:lnTo>
                    <a:lnTo>
                      <a:pt x="1731" y="0"/>
                    </a:lnTo>
                    <a:lnTo>
                      <a:pt x="1755" y="2"/>
                    </a:lnTo>
                    <a:lnTo>
                      <a:pt x="1778" y="12"/>
                    </a:lnTo>
                    <a:lnTo>
                      <a:pt x="1798" y="26"/>
                    </a:lnTo>
                    <a:lnTo>
                      <a:pt x="1812" y="44"/>
                    </a:lnTo>
                    <a:lnTo>
                      <a:pt x="1822" y="66"/>
                    </a:lnTo>
                    <a:lnTo>
                      <a:pt x="1825" y="90"/>
                    </a:lnTo>
                    <a:lnTo>
                      <a:pt x="1825" y="870"/>
                    </a:lnTo>
                    <a:lnTo>
                      <a:pt x="1950" y="625"/>
                    </a:lnTo>
                    <a:lnTo>
                      <a:pt x="1966" y="605"/>
                    </a:lnTo>
                    <a:lnTo>
                      <a:pt x="1984" y="590"/>
                    </a:lnTo>
                    <a:lnTo>
                      <a:pt x="2007" y="580"/>
                    </a:lnTo>
                    <a:lnTo>
                      <a:pt x="2031" y="577"/>
                    </a:lnTo>
                    <a:lnTo>
                      <a:pt x="2477" y="577"/>
                    </a:lnTo>
                    <a:lnTo>
                      <a:pt x="2501" y="580"/>
                    </a:lnTo>
                    <a:lnTo>
                      <a:pt x="2523" y="588"/>
                    </a:lnTo>
                    <a:lnTo>
                      <a:pt x="2542" y="602"/>
                    </a:lnTo>
                    <a:lnTo>
                      <a:pt x="2556" y="621"/>
                    </a:lnTo>
                    <a:lnTo>
                      <a:pt x="2565" y="644"/>
                    </a:lnTo>
                    <a:lnTo>
                      <a:pt x="2568" y="668"/>
                    </a:lnTo>
                    <a:lnTo>
                      <a:pt x="2565" y="691"/>
                    </a:lnTo>
                    <a:lnTo>
                      <a:pt x="2555" y="713"/>
                    </a:lnTo>
                    <a:lnTo>
                      <a:pt x="2541" y="732"/>
                    </a:lnTo>
                    <a:lnTo>
                      <a:pt x="2523" y="746"/>
                    </a:lnTo>
                    <a:lnTo>
                      <a:pt x="2501" y="755"/>
                    </a:lnTo>
                    <a:lnTo>
                      <a:pt x="2477" y="757"/>
                    </a:lnTo>
                    <a:lnTo>
                      <a:pt x="2087" y="757"/>
                    </a:lnTo>
                    <a:lnTo>
                      <a:pt x="1815" y="1286"/>
                    </a:lnTo>
                    <a:lnTo>
                      <a:pt x="1801" y="1307"/>
                    </a:lnTo>
                    <a:lnTo>
                      <a:pt x="1781" y="1321"/>
                    </a:lnTo>
                    <a:lnTo>
                      <a:pt x="1758" y="1331"/>
                    </a:lnTo>
                    <a:lnTo>
                      <a:pt x="1734" y="1335"/>
                    </a:lnTo>
                    <a:lnTo>
                      <a:pt x="1724" y="1334"/>
                    </a:lnTo>
                    <a:lnTo>
                      <a:pt x="1713" y="1333"/>
                    </a:lnTo>
                    <a:lnTo>
                      <a:pt x="1690" y="1324"/>
                    </a:lnTo>
                    <a:lnTo>
                      <a:pt x="1670" y="1308"/>
                    </a:lnTo>
                    <a:lnTo>
                      <a:pt x="1656" y="1290"/>
                    </a:lnTo>
                    <a:lnTo>
                      <a:pt x="1646" y="1269"/>
                    </a:lnTo>
                    <a:lnTo>
                      <a:pt x="1643" y="1244"/>
                    </a:lnTo>
                    <a:lnTo>
                      <a:pt x="1643" y="464"/>
                    </a:lnTo>
                    <a:lnTo>
                      <a:pt x="1518" y="709"/>
                    </a:lnTo>
                    <a:lnTo>
                      <a:pt x="1502" y="729"/>
                    </a:lnTo>
                    <a:lnTo>
                      <a:pt x="1483" y="745"/>
                    </a:lnTo>
                    <a:lnTo>
                      <a:pt x="1461" y="755"/>
                    </a:lnTo>
                    <a:lnTo>
                      <a:pt x="1437" y="757"/>
                    </a:lnTo>
                    <a:lnTo>
                      <a:pt x="1205" y="757"/>
                    </a:lnTo>
                    <a:lnTo>
                      <a:pt x="931" y="1286"/>
                    </a:lnTo>
                    <a:lnTo>
                      <a:pt x="919" y="1306"/>
                    </a:lnTo>
                    <a:lnTo>
                      <a:pt x="900" y="1321"/>
                    </a:lnTo>
                    <a:lnTo>
                      <a:pt x="877" y="1331"/>
                    </a:lnTo>
                    <a:lnTo>
                      <a:pt x="855" y="1335"/>
                    </a:lnTo>
                    <a:lnTo>
                      <a:pt x="830" y="1333"/>
                    </a:lnTo>
                    <a:lnTo>
                      <a:pt x="808" y="1324"/>
                    </a:lnTo>
                    <a:lnTo>
                      <a:pt x="788" y="1308"/>
                    </a:lnTo>
                    <a:lnTo>
                      <a:pt x="774" y="1290"/>
                    </a:lnTo>
                    <a:lnTo>
                      <a:pt x="764" y="1269"/>
                    </a:lnTo>
                    <a:lnTo>
                      <a:pt x="761" y="1244"/>
                    </a:lnTo>
                    <a:lnTo>
                      <a:pt x="761" y="464"/>
                    </a:lnTo>
                    <a:lnTo>
                      <a:pt x="634" y="709"/>
                    </a:lnTo>
                    <a:lnTo>
                      <a:pt x="620" y="729"/>
                    </a:lnTo>
                    <a:lnTo>
                      <a:pt x="601" y="745"/>
                    </a:lnTo>
                    <a:lnTo>
                      <a:pt x="579" y="755"/>
                    </a:lnTo>
                    <a:lnTo>
                      <a:pt x="553" y="757"/>
                    </a:lnTo>
                    <a:lnTo>
                      <a:pt x="91" y="757"/>
                    </a:lnTo>
                    <a:lnTo>
                      <a:pt x="66" y="755"/>
                    </a:lnTo>
                    <a:lnTo>
                      <a:pt x="45" y="746"/>
                    </a:lnTo>
                    <a:lnTo>
                      <a:pt x="27" y="732"/>
                    </a:lnTo>
                    <a:lnTo>
                      <a:pt x="12" y="713"/>
                    </a:lnTo>
                    <a:lnTo>
                      <a:pt x="4" y="692"/>
                    </a:lnTo>
                    <a:lnTo>
                      <a:pt x="0" y="668"/>
                    </a:lnTo>
                    <a:lnTo>
                      <a:pt x="4" y="644"/>
                    </a:lnTo>
                    <a:lnTo>
                      <a:pt x="12" y="621"/>
                    </a:lnTo>
                    <a:lnTo>
                      <a:pt x="27" y="602"/>
                    </a:lnTo>
                    <a:lnTo>
                      <a:pt x="45" y="588"/>
                    </a:lnTo>
                    <a:lnTo>
                      <a:pt x="66" y="580"/>
                    </a:lnTo>
                    <a:lnTo>
                      <a:pt x="91" y="577"/>
                    </a:lnTo>
                    <a:lnTo>
                      <a:pt x="499" y="577"/>
                    </a:lnTo>
                    <a:lnTo>
                      <a:pt x="771" y="49"/>
                    </a:lnTo>
                    <a:lnTo>
                      <a:pt x="785" y="29"/>
                    </a:lnTo>
                    <a:lnTo>
                      <a:pt x="803" y="13"/>
                    </a:lnTo>
                    <a:lnTo>
                      <a:pt x="825" y="3"/>
                    </a:lnTo>
                    <a:lnTo>
                      <a:pt x="8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2"/>
              <p:cNvSpPr>
                <a:spLocks noEditPoints="1"/>
              </p:cNvSpPr>
              <p:nvPr/>
            </p:nvSpPr>
            <p:spPr bwMode="auto">
              <a:xfrm>
                <a:off x="3043" y="2031"/>
                <a:ext cx="1591" cy="1495"/>
              </a:xfrm>
              <a:custGeom>
                <a:avLst/>
                <a:gdLst>
                  <a:gd name="T0" fmla="*/ 1268 w 4665"/>
                  <a:gd name="T1" fmla="*/ 322 h 4177"/>
                  <a:gd name="T2" fmla="*/ 1012 w 4665"/>
                  <a:gd name="T3" fmla="*/ 382 h 4177"/>
                  <a:gd name="T4" fmla="*/ 785 w 4665"/>
                  <a:gd name="T5" fmla="*/ 500 h 4177"/>
                  <a:gd name="T6" fmla="*/ 593 w 4665"/>
                  <a:gd name="T7" fmla="*/ 671 h 4177"/>
                  <a:gd name="T8" fmla="*/ 445 w 4665"/>
                  <a:gd name="T9" fmla="*/ 890 h 4177"/>
                  <a:gd name="T10" fmla="*/ 347 w 4665"/>
                  <a:gd name="T11" fmla="*/ 1148 h 4177"/>
                  <a:gd name="T12" fmla="*/ 314 w 4665"/>
                  <a:gd name="T13" fmla="*/ 1413 h 4177"/>
                  <a:gd name="T14" fmla="*/ 347 w 4665"/>
                  <a:gd name="T15" fmla="*/ 1674 h 4177"/>
                  <a:gd name="T16" fmla="*/ 441 w 4665"/>
                  <a:gd name="T17" fmla="*/ 1921 h 4177"/>
                  <a:gd name="T18" fmla="*/ 595 w 4665"/>
                  <a:gd name="T19" fmla="*/ 2144 h 4177"/>
                  <a:gd name="T20" fmla="*/ 4129 w 4665"/>
                  <a:gd name="T21" fmla="*/ 2073 h 4177"/>
                  <a:gd name="T22" fmla="*/ 4264 w 4665"/>
                  <a:gd name="T23" fmla="*/ 1841 h 4177"/>
                  <a:gd name="T24" fmla="*/ 4336 w 4665"/>
                  <a:gd name="T25" fmla="*/ 1588 h 4177"/>
                  <a:gd name="T26" fmla="*/ 4348 w 4665"/>
                  <a:gd name="T27" fmla="*/ 1324 h 4177"/>
                  <a:gd name="T28" fmla="*/ 4292 w 4665"/>
                  <a:gd name="T29" fmla="*/ 1060 h 4177"/>
                  <a:gd name="T30" fmla="*/ 4177 w 4665"/>
                  <a:gd name="T31" fmla="*/ 812 h 4177"/>
                  <a:gd name="T32" fmla="*/ 4012 w 4665"/>
                  <a:gd name="T33" fmla="*/ 608 h 4177"/>
                  <a:gd name="T34" fmla="*/ 3809 w 4665"/>
                  <a:gd name="T35" fmla="*/ 455 h 4177"/>
                  <a:gd name="T36" fmla="*/ 3571 w 4665"/>
                  <a:gd name="T37" fmla="*/ 355 h 4177"/>
                  <a:gd name="T38" fmla="*/ 3308 w 4665"/>
                  <a:gd name="T39" fmla="*/ 315 h 4177"/>
                  <a:gd name="T40" fmla="*/ 3062 w 4665"/>
                  <a:gd name="T41" fmla="*/ 329 h 4177"/>
                  <a:gd name="T42" fmla="*/ 2776 w 4665"/>
                  <a:gd name="T43" fmla="*/ 406 h 4177"/>
                  <a:gd name="T44" fmla="*/ 2513 w 4665"/>
                  <a:gd name="T45" fmla="*/ 547 h 4177"/>
                  <a:gd name="T46" fmla="*/ 2376 w 4665"/>
                  <a:gd name="T47" fmla="*/ 638 h 4177"/>
                  <a:gd name="T48" fmla="*/ 2285 w 4665"/>
                  <a:gd name="T49" fmla="*/ 635 h 4177"/>
                  <a:gd name="T50" fmla="*/ 2150 w 4665"/>
                  <a:gd name="T51" fmla="*/ 546 h 4177"/>
                  <a:gd name="T52" fmla="*/ 1888 w 4665"/>
                  <a:gd name="T53" fmla="*/ 406 h 4177"/>
                  <a:gd name="T54" fmla="*/ 1602 w 4665"/>
                  <a:gd name="T55" fmla="*/ 329 h 4177"/>
                  <a:gd name="T56" fmla="*/ 1403 w 4665"/>
                  <a:gd name="T57" fmla="*/ 0 h 4177"/>
                  <a:gd name="T58" fmla="*/ 1731 w 4665"/>
                  <a:gd name="T59" fmla="*/ 33 h 4177"/>
                  <a:gd name="T60" fmla="*/ 2044 w 4665"/>
                  <a:gd name="T61" fmla="*/ 131 h 4177"/>
                  <a:gd name="T62" fmla="*/ 2333 w 4665"/>
                  <a:gd name="T63" fmla="*/ 289 h 4177"/>
                  <a:gd name="T64" fmla="*/ 2621 w 4665"/>
                  <a:gd name="T65" fmla="*/ 131 h 4177"/>
                  <a:gd name="T66" fmla="*/ 2934 w 4665"/>
                  <a:gd name="T67" fmla="*/ 33 h 4177"/>
                  <a:gd name="T68" fmla="*/ 3262 w 4665"/>
                  <a:gd name="T69" fmla="*/ 0 h 4177"/>
                  <a:gd name="T70" fmla="*/ 3518 w 4665"/>
                  <a:gd name="T71" fmla="*/ 22 h 4177"/>
                  <a:gd name="T72" fmla="*/ 3802 w 4665"/>
                  <a:gd name="T73" fmla="*/ 104 h 4177"/>
                  <a:gd name="T74" fmla="*/ 4058 w 4665"/>
                  <a:gd name="T75" fmla="*/ 242 h 4177"/>
                  <a:gd name="T76" fmla="*/ 4278 w 4665"/>
                  <a:gd name="T77" fmla="*/ 433 h 4177"/>
                  <a:gd name="T78" fmla="*/ 4457 w 4665"/>
                  <a:gd name="T79" fmla="*/ 670 h 4177"/>
                  <a:gd name="T80" fmla="*/ 4587 w 4665"/>
                  <a:gd name="T81" fmla="*/ 947 h 4177"/>
                  <a:gd name="T82" fmla="*/ 4655 w 4665"/>
                  <a:gd name="T83" fmla="*/ 1245 h 4177"/>
                  <a:gd name="T84" fmla="*/ 4659 w 4665"/>
                  <a:gd name="T85" fmla="*/ 1544 h 4177"/>
                  <a:gd name="T86" fmla="*/ 4601 w 4665"/>
                  <a:gd name="T87" fmla="*/ 1835 h 4177"/>
                  <a:gd name="T88" fmla="*/ 4482 w 4665"/>
                  <a:gd name="T89" fmla="*/ 2110 h 4177"/>
                  <a:gd name="T90" fmla="*/ 4301 w 4665"/>
                  <a:gd name="T91" fmla="*/ 2359 h 4177"/>
                  <a:gd name="T92" fmla="*/ 2441 w 4665"/>
                  <a:gd name="T93" fmla="*/ 4133 h 4177"/>
                  <a:gd name="T94" fmla="*/ 2362 w 4665"/>
                  <a:gd name="T95" fmla="*/ 4174 h 4177"/>
                  <a:gd name="T96" fmla="*/ 2275 w 4665"/>
                  <a:gd name="T97" fmla="*/ 4166 h 4177"/>
                  <a:gd name="T98" fmla="*/ 374 w 4665"/>
                  <a:gd name="T99" fmla="*/ 2368 h 4177"/>
                  <a:gd name="T100" fmla="*/ 239 w 4665"/>
                  <a:gd name="T101" fmla="*/ 2197 h 4177"/>
                  <a:gd name="T102" fmla="*/ 98 w 4665"/>
                  <a:gd name="T103" fmla="*/ 1929 h 4177"/>
                  <a:gd name="T104" fmla="*/ 18 w 4665"/>
                  <a:gd name="T105" fmla="*/ 1643 h 4177"/>
                  <a:gd name="T106" fmla="*/ 1 w 4665"/>
                  <a:gd name="T107" fmla="*/ 1346 h 4177"/>
                  <a:gd name="T108" fmla="*/ 48 w 4665"/>
                  <a:gd name="T109" fmla="*/ 1047 h 4177"/>
                  <a:gd name="T110" fmla="*/ 159 w 4665"/>
                  <a:gd name="T111" fmla="*/ 758 h 4177"/>
                  <a:gd name="T112" fmla="*/ 323 w 4665"/>
                  <a:gd name="T113" fmla="*/ 507 h 4177"/>
                  <a:gd name="T114" fmla="*/ 531 w 4665"/>
                  <a:gd name="T115" fmla="*/ 301 h 4177"/>
                  <a:gd name="T116" fmla="*/ 775 w 4665"/>
                  <a:gd name="T117" fmla="*/ 144 h 4177"/>
                  <a:gd name="T118" fmla="*/ 1050 w 4665"/>
                  <a:gd name="T119" fmla="*/ 43 h 4177"/>
                  <a:gd name="T120" fmla="*/ 1347 w 4665"/>
                  <a:gd name="T121" fmla="*/ 0 h 4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65" h="4177">
                    <a:moveTo>
                      <a:pt x="1403" y="315"/>
                    </a:moveTo>
                    <a:lnTo>
                      <a:pt x="1359" y="315"/>
                    </a:lnTo>
                    <a:lnTo>
                      <a:pt x="1268" y="322"/>
                    </a:lnTo>
                    <a:lnTo>
                      <a:pt x="1179" y="335"/>
                    </a:lnTo>
                    <a:lnTo>
                      <a:pt x="1094" y="355"/>
                    </a:lnTo>
                    <a:lnTo>
                      <a:pt x="1012" y="382"/>
                    </a:lnTo>
                    <a:lnTo>
                      <a:pt x="933" y="416"/>
                    </a:lnTo>
                    <a:lnTo>
                      <a:pt x="856" y="455"/>
                    </a:lnTo>
                    <a:lnTo>
                      <a:pt x="785" y="500"/>
                    </a:lnTo>
                    <a:lnTo>
                      <a:pt x="717" y="551"/>
                    </a:lnTo>
                    <a:lnTo>
                      <a:pt x="653" y="608"/>
                    </a:lnTo>
                    <a:lnTo>
                      <a:pt x="593" y="671"/>
                    </a:lnTo>
                    <a:lnTo>
                      <a:pt x="539" y="739"/>
                    </a:lnTo>
                    <a:lnTo>
                      <a:pt x="489" y="812"/>
                    </a:lnTo>
                    <a:lnTo>
                      <a:pt x="445" y="890"/>
                    </a:lnTo>
                    <a:lnTo>
                      <a:pt x="405" y="973"/>
                    </a:lnTo>
                    <a:lnTo>
                      <a:pt x="373" y="1060"/>
                    </a:lnTo>
                    <a:lnTo>
                      <a:pt x="347" y="1148"/>
                    </a:lnTo>
                    <a:lnTo>
                      <a:pt x="330" y="1236"/>
                    </a:lnTo>
                    <a:lnTo>
                      <a:pt x="319" y="1324"/>
                    </a:lnTo>
                    <a:lnTo>
                      <a:pt x="314" y="1413"/>
                    </a:lnTo>
                    <a:lnTo>
                      <a:pt x="319" y="1501"/>
                    </a:lnTo>
                    <a:lnTo>
                      <a:pt x="329" y="1588"/>
                    </a:lnTo>
                    <a:lnTo>
                      <a:pt x="347" y="1674"/>
                    </a:lnTo>
                    <a:lnTo>
                      <a:pt x="371" y="1758"/>
                    </a:lnTo>
                    <a:lnTo>
                      <a:pt x="403" y="1841"/>
                    </a:lnTo>
                    <a:lnTo>
                      <a:pt x="441" y="1921"/>
                    </a:lnTo>
                    <a:lnTo>
                      <a:pt x="485" y="1999"/>
                    </a:lnTo>
                    <a:lnTo>
                      <a:pt x="536" y="2073"/>
                    </a:lnTo>
                    <a:lnTo>
                      <a:pt x="595" y="2144"/>
                    </a:lnTo>
                    <a:lnTo>
                      <a:pt x="2333" y="3803"/>
                    </a:lnTo>
                    <a:lnTo>
                      <a:pt x="4070" y="2144"/>
                    </a:lnTo>
                    <a:lnTo>
                      <a:pt x="4129" y="2073"/>
                    </a:lnTo>
                    <a:lnTo>
                      <a:pt x="4180" y="1999"/>
                    </a:lnTo>
                    <a:lnTo>
                      <a:pt x="4226" y="1921"/>
                    </a:lnTo>
                    <a:lnTo>
                      <a:pt x="4264" y="1841"/>
                    </a:lnTo>
                    <a:lnTo>
                      <a:pt x="4295" y="1758"/>
                    </a:lnTo>
                    <a:lnTo>
                      <a:pt x="4319" y="1674"/>
                    </a:lnTo>
                    <a:lnTo>
                      <a:pt x="4336" y="1588"/>
                    </a:lnTo>
                    <a:lnTo>
                      <a:pt x="4348" y="1501"/>
                    </a:lnTo>
                    <a:lnTo>
                      <a:pt x="4351" y="1413"/>
                    </a:lnTo>
                    <a:lnTo>
                      <a:pt x="4348" y="1324"/>
                    </a:lnTo>
                    <a:lnTo>
                      <a:pt x="4336" y="1236"/>
                    </a:lnTo>
                    <a:lnTo>
                      <a:pt x="4318" y="1148"/>
                    </a:lnTo>
                    <a:lnTo>
                      <a:pt x="4292" y="1060"/>
                    </a:lnTo>
                    <a:lnTo>
                      <a:pt x="4260" y="973"/>
                    </a:lnTo>
                    <a:lnTo>
                      <a:pt x="4221" y="890"/>
                    </a:lnTo>
                    <a:lnTo>
                      <a:pt x="4177" y="812"/>
                    </a:lnTo>
                    <a:lnTo>
                      <a:pt x="4127" y="739"/>
                    </a:lnTo>
                    <a:lnTo>
                      <a:pt x="4072" y="671"/>
                    </a:lnTo>
                    <a:lnTo>
                      <a:pt x="4012" y="608"/>
                    </a:lnTo>
                    <a:lnTo>
                      <a:pt x="3949" y="551"/>
                    </a:lnTo>
                    <a:lnTo>
                      <a:pt x="3881" y="500"/>
                    </a:lnTo>
                    <a:lnTo>
                      <a:pt x="3809" y="455"/>
                    </a:lnTo>
                    <a:lnTo>
                      <a:pt x="3733" y="416"/>
                    </a:lnTo>
                    <a:lnTo>
                      <a:pt x="3654" y="382"/>
                    </a:lnTo>
                    <a:lnTo>
                      <a:pt x="3571" y="355"/>
                    </a:lnTo>
                    <a:lnTo>
                      <a:pt x="3486" y="335"/>
                    </a:lnTo>
                    <a:lnTo>
                      <a:pt x="3399" y="322"/>
                    </a:lnTo>
                    <a:lnTo>
                      <a:pt x="3308" y="315"/>
                    </a:lnTo>
                    <a:lnTo>
                      <a:pt x="3262" y="315"/>
                    </a:lnTo>
                    <a:lnTo>
                      <a:pt x="3161" y="318"/>
                    </a:lnTo>
                    <a:lnTo>
                      <a:pt x="3062" y="329"/>
                    </a:lnTo>
                    <a:lnTo>
                      <a:pt x="2964" y="348"/>
                    </a:lnTo>
                    <a:lnTo>
                      <a:pt x="2868" y="373"/>
                    </a:lnTo>
                    <a:lnTo>
                      <a:pt x="2776" y="406"/>
                    </a:lnTo>
                    <a:lnTo>
                      <a:pt x="2685" y="446"/>
                    </a:lnTo>
                    <a:lnTo>
                      <a:pt x="2596" y="494"/>
                    </a:lnTo>
                    <a:lnTo>
                      <a:pt x="2513" y="547"/>
                    </a:lnTo>
                    <a:lnTo>
                      <a:pt x="2431" y="608"/>
                    </a:lnTo>
                    <a:lnTo>
                      <a:pt x="2404" y="625"/>
                    </a:lnTo>
                    <a:lnTo>
                      <a:pt x="2376" y="638"/>
                    </a:lnTo>
                    <a:lnTo>
                      <a:pt x="2346" y="642"/>
                    </a:lnTo>
                    <a:lnTo>
                      <a:pt x="2315" y="642"/>
                    </a:lnTo>
                    <a:lnTo>
                      <a:pt x="2285" y="635"/>
                    </a:lnTo>
                    <a:lnTo>
                      <a:pt x="2256" y="624"/>
                    </a:lnTo>
                    <a:lnTo>
                      <a:pt x="2229" y="605"/>
                    </a:lnTo>
                    <a:lnTo>
                      <a:pt x="2150" y="546"/>
                    </a:lnTo>
                    <a:lnTo>
                      <a:pt x="2066" y="493"/>
                    </a:lnTo>
                    <a:lnTo>
                      <a:pt x="1979" y="446"/>
                    </a:lnTo>
                    <a:lnTo>
                      <a:pt x="1888" y="406"/>
                    </a:lnTo>
                    <a:lnTo>
                      <a:pt x="1795" y="373"/>
                    </a:lnTo>
                    <a:lnTo>
                      <a:pt x="1699" y="348"/>
                    </a:lnTo>
                    <a:lnTo>
                      <a:pt x="1602" y="329"/>
                    </a:lnTo>
                    <a:lnTo>
                      <a:pt x="1502" y="318"/>
                    </a:lnTo>
                    <a:lnTo>
                      <a:pt x="1403" y="315"/>
                    </a:lnTo>
                    <a:close/>
                    <a:moveTo>
                      <a:pt x="1403" y="0"/>
                    </a:moveTo>
                    <a:lnTo>
                      <a:pt x="1514" y="3"/>
                    </a:lnTo>
                    <a:lnTo>
                      <a:pt x="1623" y="15"/>
                    </a:lnTo>
                    <a:lnTo>
                      <a:pt x="1731" y="33"/>
                    </a:lnTo>
                    <a:lnTo>
                      <a:pt x="1838" y="59"/>
                    </a:lnTo>
                    <a:lnTo>
                      <a:pt x="1943" y="92"/>
                    </a:lnTo>
                    <a:lnTo>
                      <a:pt x="2044" y="131"/>
                    </a:lnTo>
                    <a:lnTo>
                      <a:pt x="2144" y="177"/>
                    </a:lnTo>
                    <a:lnTo>
                      <a:pt x="2241" y="231"/>
                    </a:lnTo>
                    <a:lnTo>
                      <a:pt x="2333" y="289"/>
                    </a:lnTo>
                    <a:lnTo>
                      <a:pt x="2426" y="231"/>
                    </a:lnTo>
                    <a:lnTo>
                      <a:pt x="2521" y="177"/>
                    </a:lnTo>
                    <a:lnTo>
                      <a:pt x="2621" y="131"/>
                    </a:lnTo>
                    <a:lnTo>
                      <a:pt x="2723" y="92"/>
                    </a:lnTo>
                    <a:lnTo>
                      <a:pt x="2827" y="59"/>
                    </a:lnTo>
                    <a:lnTo>
                      <a:pt x="2934" y="33"/>
                    </a:lnTo>
                    <a:lnTo>
                      <a:pt x="3042" y="15"/>
                    </a:lnTo>
                    <a:lnTo>
                      <a:pt x="3151" y="3"/>
                    </a:lnTo>
                    <a:lnTo>
                      <a:pt x="3262" y="0"/>
                    </a:lnTo>
                    <a:lnTo>
                      <a:pt x="3318" y="0"/>
                    </a:lnTo>
                    <a:lnTo>
                      <a:pt x="3420" y="8"/>
                    </a:lnTo>
                    <a:lnTo>
                      <a:pt x="3518" y="22"/>
                    </a:lnTo>
                    <a:lnTo>
                      <a:pt x="3615" y="43"/>
                    </a:lnTo>
                    <a:lnTo>
                      <a:pt x="3710" y="70"/>
                    </a:lnTo>
                    <a:lnTo>
                      <a:pt x="3802" y="104"/>
                    </a:lnTo>
                    <a:lnTo>
                      <a:pt x="3891" y="144"/>
                    </a:lnTo>
                    <a:lnTo>
                      <a:pt x="3975" y="191"/>
                    </a:lnTo>
                    <a:lnTo>
                      <a:pt x="4058" y="242"/>
                    </a:lnTo>
                    <a:lnTo>
                      <a:pt x="4136" y="301"/>
                    </a:lnTo>
                    <a:lnTo>
                      <a:pt x="4208" y="363"/>
                    </a:lnTo>
                    <a:lnTo>
                      <a:pt x="4278" y="433"/>
                    </a:lnTo>
                    <a:lnTo>
                      <a:pt x="4344" y="507"/>
                    </a:lnTo>
                    <a:lnTo>
                      <a:pt x="4403" y="586"/>
                    </a:lnTo>
                    <a:lnTo>
                      <a:pt x="4457" y="670"/>
                    </a:lnTo>
                    <a:lnTo>
                      <a:pt x="4506" y="758"/>
                    </a:lnTo>
                    <a:lnTo>
                      <a:pt x="4550" y="850"/>
                    </a:lnTo>
                    <a:lnTo>
                      <a:pt x="4587" y="947"/>
                    </a:lnTo>
                    <a:lnTo>
                      <a:pt x="4617" y="1047"/>
                    </a:lnTo>
                    <a:lnTo>
                      <a:pt x="4640" y="1145"/>
                    </a:lnTo>
                    <a:lnTo>
                      <a:pt x="4655" y="1245"/>
                    </a:lnTo>
                    <a:lnTo>
                      <a:pt x="4664" y="1346"/>
                    </a:lnTo>
                    <a:lnTo>
                      <a:pt x="4665" y="1445"/>
                    </a:lnTo>
                    <a:lnTo>
                      <a:pt x="4659" y="1544"/>
                    </a:lnTo>
                    <a:lnTo>
                      <a:pt x="4647" y="1643"/>
                    </a:lnTo>
                    <a:lnTo>
                      <a:pt x="4628" y="1740"/>
                    </a:lnTo>
                    <a:lnTo>
                      <a:pt x="4601" y="1835"/>
                    </a:lnTo>
                    <a:lnTo>
                      <a:pt x="4568" y="1929"/>
                    </a:lnTo>
                    <a:lnTo>
                      <a:pt x="4527" y="2020"/>
                    </a:lnTo>
                    <a:lnTo>
                      <a:pt x="4482" y="2110"/>
                    </a:lnTo>
                    <a:lnTo>
                      <a:pt x="4428" y="2197"/>
                    </a:lnTo>
                    <a:lnTo>
                      <a:pt x="4368" y="2279"/>
                    </a:lnTo>
                    <a:lnTo>
                      <a:pt x="4301" y="2359"/>
                    </a:lnTo>
                    <a:lnTo>
                      <a:pt x="4297" y="2363"/>
                    </a:lnTo>
                    <a:lnTo>
                      <a:pt x="4292" y="2368"/>
                    </a:lnTo>
                    <a:lnTo>
                      <a:pt x="2441" y="4133"/>
                    </a:lnTo>
                    <a:lnTo>
                      <a:pt x="2417" y="4153"/>
                    </a:lnTo>
                    <a:lnTo>
                      <a:pt x="2390" y="4166"/>
                    </a:lnTo>
                    <a:lnTo>
                      <a:pt x="2362" y="4174"/>
                    </a:lnTo>
                    <a:lnTo>
                      <a:pt x="2333" y="4177"/>
                    </a:lnTo>
                    <a:lnTo>
                      <a:pt x="2303" y="4174"/>
                    </a:lnTo>
                    <a:lnTo>
                      <a:pt x="2275" y="4166"/>
                    </a:lnTo>
                    <a:lnTo>
                      <a:pt x="2249" y="4153"/>
                    </a:lnTo>
                    <a:lnTo>
                      <a:pt x="2225" y="4133"/>
                    </a:lnTo>
                    <a:lnTo>
                      <a:pt x="374" y="2368"/>
                    </a:lnTo>
                    <a:lnTo>
                      <a:pt x="366" y="2359"/>
                    </a:lnTo>
                    <a:lnTo>
                      <a:pt x="299" y="2279"/>
                    </a:lnTo>
                    <a:lnTo>
                      <a:pt x="239" y="2197"/>
                    </a:lnTo>
                    <a:lnTo>
                      <a:pt x="185" y="2110"/>
                    </a:lnTo>
                    <a:lnTo>
                      <a:pt x="138" y="2020"/>
                    </a:lnTo>
                    <a:lnTo>
                      <a:pt x="98" y="1929"/>
                    </a:lnTo>
                    <a:lnTo>
                      <a:pt x="64" y="1835"/>
                    </a:lnTo>
                    <a:lnTo>
                      <a:pt x="38" y="1740"/>
                    </a:lnTo>
                    <a:lnTo>
                      <a:pt x="18" y="1643"/>
                    </a:lnTo>
                    <a:lnTo>
                      <a:pt x="6" y="1544"/>
                    </a:lnTo>
                    <a:lnTo>
                      <a:pt x="0" y="1445"/>
                    </a:lnTo>
                    <a:lnTo>
                      <a:pt x="1" y="1346"/>
                    </a:lnTo>
                    <a:lnTo>
                      <a:pt x="10" y="1245"/>
                    </a:lnTo>
                    <a:lnTo>
                      <a:pt x="26" y="1145"/>
                    </a:lnTo>
                    <a:lnTo>
                      <a:pt x="48" y="1047"/>
                    </a:lnTo>
                    <a:lnTo>
                      <a:pt x="78" y="947"/>
                    </a:lnTo>
                    <a:lnTo>
                      <a:pt x="117" y="850"/>
                    </a:lnTo>
                    <a:lnTo>
                      <a:pt x="159" y="758"/>
                    </a:lnTo>
                    <a:lnTo>
                      <a:pt x="209" y="670"/>
                    </a:lnTo>
                    <a:lnTo>
                      <a:pt x="263" y="586"/>
                    </a:lnTo>
                    <a:lnTo>
                      <a:pt x="323" y="507"/>
                    </a:lnTo>
                    <a:lnTo>
                      <a:pt x="387" y="433"/>
                    </a:lnTo>
                    <a:lnTo>
                      <a:pt x="457" y="363"/>
                    </a:lnTo>
                    <a:lnTo>
                      <a:pt x="531" y="301"/>
                    </a:lnTo>
                    <a:lnTo>
                      <a:pt x="609" y="242"/>
                    </a:lnTo>
                    <a:lnTo>
                      <a:pt x="690" y="191"/>
                    </a:lnTo>
                    <a:lnTo>
                      <a:pt x="775" y="144"/>
                    </a:lnTo>
                    <a:lnTo>
                      <a:pt x="864" y="104"/>
                    </a:lnTo>
                    <a:lnTo>
                      <a:pt x="956" y="70"/>
                    </a:lnTo>
                    <a:lnTo>
                      <a:pt x="1050" y="43"/>
                    </a:lnTo>
                    <a:lnTo>
                      <a:pt x="1147" y="22"/>
                    </a:lnTo>
                    <a:lnTo>
                      <a:pt x="1246" y="8"/>
                    </a:lnTo>
                    <a:lnTo>
                      <a:pt x="1347" y="0"/>
                    </a:lnTo>
                    <a:lnTo>
                      <a:pt x="14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495309" y="1241592"/>
            <a:ext cx="3022475" cy="5511010"/>
            <a:chOff x="8816177" y="1987375"/>
            <a:chExt cx="2327283" cy="4035447"/>
          </a:xfrm>
        </p:grpSpPr>
        <p:sp>
          <p:nvSpPr>
            <p:cNvPr id="149" name="Rounded Rectangle 148"/>
            <p:cNvSpPr/>
            <p:nvPr/>
          </p:nvSpPr>
          <p:spPr>
            <a:xfrm>
              <a:off x="8820419" y="1987375"/>
              <a:ext cx="2310063" cy="4035447"/>
            </a:xfrm>
            <a:prstGeom prst="roundRect">
              <a:avLst>
                <a:gd name="adj" fmla="val 4572"/>
              </a:avLst>
            </a:prstGeom>
            <a:solidFill>
              <a:srgbClr val="CCC1DA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816177" y="5204992"/>
              <a:ext cx="2318545" cy="762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54998" y="2969890"/>
              <a:ext cx="2011185" cy="3042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a-GE" sz="1200" dirty="0" smtClean="0">
                <a:solidFill>
                  <a:srgbClr val="FFFFFF"/>
                </a:solidFill>
              </a:endParaRPr>
            </a:p>
            <a:p>
              <a:pPr algn="ctr"/>
              <a:endParaRPr lang="ka-GE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სერვისებზე ხელმისაწვდომობისა და  გაზრდილი უტილიზაციიდან გამომდინარე, გაიზარდა ჯიბიდან გადახდილი თანხები, განსაკუთრებით ქრონიკულ მედიკამენტებზე</a:t>
              </a:r>
            </a:p>
            <a:p>
              <a:pPr algn="ctr"/>
              <a:endParaRPr lang="ka-GE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ka-GE" sz="1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ინდივიდუალური საშუალო ხარჯი </a:t>
              </a: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318 ლარი – 2010 წ.</a:t>
              </a:r>
              <a:endParaRPr lang="en-US" sz="16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449 ლარი-2017 წ. 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3" name="Round Same Side Corner Rectangle 142"/>
            <p:cNvSpPr/>
            <p:nvPr/>
          </p:nvSpPr>
          <p:spPr>
            <a:xfrm>
              <a:off x="8833396" y="2211350"/>
              <a:ext cx="2310064" cy="543065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9516179" y="2452367"/>
              <a:ext cx="855608" cy="634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0" name="Group 35"/>
            <p:cNvGrpSpPr>
              <a:grpSpLocks noChangeAspect="1"/>
            </p:cNvGrpSpPr>
            <p:nvPr/>
          </p:nvGrpSpPr>
          <p:grpSpPr bwMode="auto">
            <a:xfrm>
              <a:off x="9709696" y="2532137"/>
              <a:ext cx="468481" cy="394433"/>
              <a:chOff x="4060" y="-813"/>
              <a:chExt cx="1955" cy="1646"/>
            </a:xfrm>
            <a:solidFill>
              <a:schemeClr val="accent4"/>
            </a:solidFill>
          </p:grpSpPr>
          <p:sp>
            <p:nvSpPr>
              <p:cNvPr id="171" name="Freeform 37"/>
              <p:cNvSpPr>
                <a:spLocks noEditPoints="1"/>
              </p:cNvSpPr>
              <p:nvPr/>
            </p:nvSpPr>
            <p:spPr bwMode="auto">
              <a:xfrm>
                <a:off x="4060" y="-813"/>
                <a:ext cx="1955" cy="1646"/>
              </a:xfrm>
              <a:custGeom>
                <a:avLst/>
                <a:gdLst>
                  <a:gd name="T0" fmla="*/ 2364 w 3300"/>
                  <a:gd name="T1" fmla="*/ 3006 h 3294"/>
                  <a:gd name="T2" fmla="*/ 2576 w 3300"/>
                  <a:gd name="T3" fmla="*/ 3082 h 3294"/>
                  <a:gd name="T4" fmla="*/ 2801 w 3300"/>
                  <a:gd name="T5" fmla="*/ 3049 h 3294"/>
                  <a:gd name="T6" fmla="*/ 2984 w 3300"/>
                  <a:gd name="T7" fmla="*/ 2913 h 3294"/>
                  <a:gd name="T8" fmla="*/ 3081 w 3300"/>
                  <a:gd name="T9" fmla="*/ 2709 h 3294"/>
                  <a:gd name="T10" fmla="*/ 3069 w 3300"/>
                  <a:gd name="T11" fmla="*/ 2482 h 3294"/>
                  <a:gd name="T12" fmla="*/ 2953 w 3300"/>
                  <a:gd name="T13" fmla="*/ 2289 h 3294"/>
                  <a:gd name="T14" fmla="*/ 288 w 3300"/>
                  <a:gd name="T15" fmla="*/ 2359 h 3294"/>
                  <a:gd name="T16" fmla="*/ 212 w 3300"/>
                  <a:gd name="T17" fmla="*/ 2572 h 3294"/>
                  <a:gd name="T18" fmla="*/ 246 w 3300"/>
                  <a:gd name="T19" fmla="*/ 2796 h 3294"/>
                  <a:gd name="T20" fmla="*/ 381 w 3300"/>
                  <a:gd name="T21" fmla="*/ 2979 h 3294"/>
                  <a:gd name="T22" fmla="*/ 585 w 3300"/>
                  <a:gd name="T23" fmla="*/ 3075 h 3294"/>
                  <a:gd name="T24" fmla="*/ 813 w 3300"/>
                  <a:gd name="T25" fmla="*/ 3064 h 3294"/>
                  <a:gd name="T26" fmla="*/ 1007 w 3300"/>
                  <a:gd name="T27" fmla="*/ 2948 h 3294"/>
                  <a:gd name="T28" fmla="*/ 1650 w 3300"/>
                  <a:gd name="T29" fmla="*/ 2306 h 3294"/>
                  <a:gd name="T30" fmla="*/ 2531 w 3300"/>
                  <a:gd name="T31" fmla="*/ 219 h 3294"/>
                  <a:gd name="T32" fmla="*/ 2327 w 3300"/>
                  <a:gd name="T33" fmla="*/ 316 h 3294"/>
                  <a:gd name="T34" fmla="*/ 2984 w 3300"/>
                  <a:gd name="T35" fmla="*/ 971 h 3294"/>
                  <a:gd name="T36" fmla="*/ 3081 w 3300"/>
                  <a:gd name="T37" fmla="*/ 768 h 3294"/>
                  <a:gd name="T38" fmla="*/ 3069 w 3300"/>
                  <a:gd name="T39" fmla="*/ 540 h 3294"/>
                  <a:gd name="T40" fmla="*/ 2953 w 3300"/>
                  <a:gd name="T41" fmla="*/ 346 h 3294"/>
                  <a:gd name="T42" fmla="*/ 2759 w 3300"/>
                  <a:gd name="T43" fmla="*/ 230 h 3294"/>
                  <a:gd name="T44" fmla="*/ 631 w 3300"/>
                  <a:gd name="T45" fmla="*/ 212 h 3294"/>
                  <a:gd name="T46" fmla="*/ 419 w 3300"/>
                  <a:gd name="T47" fmla="*/ 288 h 3294"/>
                  <a:gd name="T48" fmla="*/ 265 w 3300"/>
                  <a:gd name="T49" fmla="*/ 456 h 3294"/>
                  <a:gd name="T50" fmla="*/ 210 w 3300"/>
                  <a:gd name="T51" fmla="*/ 676 h 3294"/>
                  <a:gd name="T52" fmla="*/ 265 w 3300"/>
                  <a:gd name="T53" fmla="*/ 895 h 3294"/>
                  <a:gd name="T54" fmla="*/ 1501 w 3300"/>
                  <a:gd name="T55" fmla="*/ 840 h 3294"/>
                  <a:gd name="T56" fmla="*/ 855 w 3300"/>
                  <a:gd name="T57" fmla="*/ 245 h 3294"/>
                  <a:gd name="T58" fmla="*/ 677 w 3300"/>
                  <a:gd name="T59" fmla="*/ 0 h 3294"/>
                  <a:gd name="T60" fmla="*/ 962 w 3300"/>
                  <a:gd name="T61" fmla="*/ 64 h 3294"/>
                  <a:gd name="T62" fmla="*/ 1650 w 3300"/>
                  <a:gd name="T63" fmla="*/ 691 h 3294"/>
                  <a:gd name="T64" fmla="*/ 2336 w 3300"/>
                  <a:gd name="T65" fmla="*/ 64 h 3294"/>
                  <a:gd name="T66" fmla="*/ 2623 w 3300"/>
                  <a:gd name="T67" fmla="*/ 0 h 3294"/>
                  <a:gd name="T68" fmla="*/ 2909 w 3300"/>
                  <a:gd name="T69" fmla="*/ 64 h 3294"/>
                  <a:gd name="T70" fmla="*/ 3142 w 3300"/>
                  <a:gd name="T71" fmla="*/ 242 h 3294"/>
                  <a:gd name="T72" fmla="*/ 3277 w 3300"/>
                  <a:gd name="T73" fmla="*/ 501 h 3294"/>
                  <a:gd name="T74" fmla="*/ 3290 w 3300"/>
                  <a:gd name="T75" fmla="*/ 794 h 3294"/>
                  <a:gd name="T76" fmla="*/ 3178 w 3300"/>
                  <a:gd name="T77" fmla="*/ 1063 h 3294"/>
                  <a:gd name="T78" fmla="*/ 3142 w 3300"/>
                  <a:gd name="T79" fmla="*/ 2185 h 3294"/>
                  <a:gd name="T80" fmla="*/ 3277 w 3300"/>
                  <a:gd name="T81" fmla="*/ 2442 h 3294"/>
                  <a:gd name="T82" fmla="*/ 3290 w 3300"/>
                  <a:gd name="T83" fmla="*/ 2737 h 3294"/>
                  <a:gd name="T84" fmla="*/ 3178 w 3300"/>
                  <a:gd name="T85" fmla="*/ 3005 h 3294"/>
                  <a:gd name="T86" fmla="*/ 2960 w 3300"/>
                  <a:gd name="T87" fmla="*/ 3204 h 3294"/>
                  <a:gd name="T88" fmla="*/ 2682 w 3300"/>
                  <a:gd name="T89" fmla="*/ 3291 h 3294"/>
                  <a:gd name="T90" fmla="*/ 2391 w 3300"/>
                  <a:gd name="T91" fmla="*/ 3253 h 3294"/>
                  <a:gd name="T92" fmla="*/ 2144 w 3300"/>
                  <a:gd name="T93" fmla="*/ 3096 h 3294"/>
                  <a:gd name="T94" fmla="*/ 1015 w 3300"/>
                  <a:gd name="T95" fmla="*/ 3204 h 3294"/>
                  <a:gd name="T96" fmla="*/ 737 w 3300"/>
                  <a:gd name="T97" fmla="*/ 3291 h 3294"/>
                  <a:gd name="T98" fmla="*/ 445 w 3300"/>
                  <a:gd name="T99" fmla="*/ 3253 h 3294"/>
                  <a:gd name="T100" fmla="*/ 198 w 3300"/>
                  <a:gd name="T101" fmla="*/ 3096 h 3294"/>
                  <a:gd name="T102" fmla="*/ 40 w 3300"/>
                  <a:gd name="T103" fmla="*/ 2850 h 3294"/>
                  <a:gd name="T104" fmla="*/ 0 w 3300"/>
                  <a:gd name="T105" fmla="*/ 2618 h 3294"/>
                  <a:gd name="T106" fmla="*/ 63 w 3300"/>
                  <a:gd name="T107" fmla="*/ 2333 h 3294"/>
                  <a:gd name="T108" fmla="*/ 693 w 3300"/>
                  <a:gd name="T109" fmla="*/ 1647 h 3294"/>
                  <a:gd name="T110" fmla="*/ 63 w 3300"/>
                  <a:gd name="T111" fmla="*/ 962 h 3294"/>
                  <a:gd name="T112" fmla="*/ 0 w 3300"/>
                  <a:gd name="T113" fmla="*/ 676 h 3294"/>
                  <a:gd name="T114" fmla="*/ 40 w 3300"/>
                  <a:gd name="T115" fmla="*/ 444 h 3294"/>
                  <a:gd name="T116" fmla="*/ 198 w 3300"/>
                  <a:gd name="T117" fmla="*/ 198 h 3294"/>
                  <a:gd name="T118" fmla="*/ 445 w 3300"/>
                  <a:gd name="T119" fmla="*/ 40 h 3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00" h="3294">
                    <a:moveTo>
                      <a:pt x="2459" y="1795"/>
                    </a:moveTo>
                    <a:lnTo>
                      <a:pt x="1799" y="2454"/>
                    </a:lnTo>
                    <a:lnTo>
                      <a:pt x="2293" y="2948"/>
                    </a:lnTo>
                    <a:lnTo>
                      <a:pt x="2327" y="2979"/>
                    </a:lnTo>
                    <a:lnTo>
                      <a:pt x="2364" y="3006"/>
                    </a:lnTo>
                    <a:lnTo>
                      <a:pt x="2403" y="3029"/>
                    </a:lnTo>
                    <a:lnTo>
                      <a:pt x="2444" y="3049"/>
                    </a:lnTo>
                    <a:lnTo>
                      <a:pt x="2487" y="3064"/>
                    </a:lnTo>
                    <a:lnTo>
                      <a:pt x="2531" y="3075"/>
                    </a:lnTo>
                    <a:lnTo>
                      <a:pt x="2576" y="3082"/>
                    </a:lnTo>
                    <a:lnTo>
                      <a:pt x="2623" y="3084"/>
                    </a:lnTo>
                    <a:lnTo>
                      <a:pt x="2669" y="3082"/>
                    </a:lnTo>
                    <a:lnTo>
                      <a:pt x="2715" y="3075"/>
                    </a:lnTo>
                    <a:lnTo>
                      <a:pt x="2759" y="3064"/>
                    </a:lnTo>
                    <a:lnTo>
                      <a:pt x="2801" y="3049"/>
                    </a:lnTo>
                    <a:lnTo>
                      <a:pt x="2843" y="3029"/>
                    </a:lnTo>
                    <a:lnTo>
                      <a:pt x="2881" y="3006"/>
                    </a:lnTo>
                    <a:lnTo>
                      <a:pt x="2919" y="2979"/>
                    </a:lnTo>
                    <a:lnTo>
                      <a:pt x="2953" y="2948"/>
                    </a:lnTo>
                    <a:lnTo>
                      <a:pt x="2984" y="2913"/>
                    </a:lnTo>
                    <a:lnTo>
                      <a:pt x="3012" y="2876"/>
                    </a:lnTo>
                    <a:lnTo>
                      <a:pt x="3035" y="2838"/>
                    </a:lnTo>
                    <a:lnTo>
                      <a:pt x="3054" y="2796"/>
                    </a:lnTo>
                    <a:lnTo>
                      <a:pt x="3069" y="2754"/>
                    </a:lnTo>
                    <a:lnTo>
                      <a:pt x="3081" y="2709"/>
                    </a:lnTo>
                    <a:lnTo>
                      <a:pt x="3088" y="2664"/>
                    </a:lnTo>
                    <a:lnTo>
                      <a:pt x="3090" y="2618"/>
                    </a:lnTo>
                    <a:lnTo>
                      <a:pt x="3088" y="2572"/>
                    </a:lnTo>
                    <a:lnTo>
                      <a:pt x="3081" y="2527"/>
                    </a:lnTo>
                    <a:lnTo>
                      <a:pt x="3069" y="2482"/>
                    </a:lnTo>
                    <a:lnTo>
                      <a:pt x="3054" y="2440"/>
                    </a:lnTo>
                    <a:lnTo>
                      <a:pt x="3035" y="2399"/>
                    </a:lnTo>
                    <a:lnTo>
                      <a:pt x="3012" y="2359"/>
                    </a:lnTo>
                    <a:lnTo>
                      <a:pt x="2984" y="2323"/>
                    </a:lnTo>
                    <a:lnTo>
                      <a:pt x="2953" y="2289"/>
                    </a:lnTo>
                    <a:lnTo>
                      <a:pt x="2459" y="1795"/>
                    </a:lnTo>
                    <a:close/>
                    <a:moveTo>
                      <a:pt x="841" y="1795"/>
                    </a:moveTo>
                    <a:lnTo>
                      <a:pt x="347" y="2289"/>
                    </a:lnTo>
                    <a:lnTo>
                      <a:pt x="315" y="2323"/>
                    </a:lnTo>
                    <a:lnTo>
                      <a:pt x="288" y="2359"/>
                    </a:lnTo>
                    <a:lnTo>
                      <a:pt x="265" y="2399"/>
                    </a:lnTo>
                    <a:lnTo>
                      <a:pt x="246" y="2440"/>
                    </a:lnTo>
                    <a:lnTo>
                      <a:pt x="231" y="2482"/>
                    </a:lnTo>
                    <a:lnTo>
                      <a:pt x="219" y="2527"/>
                    </a:lnTo>
                    <a:lnTo>
                      <a:pt x="212" y="2572"/>
                    </a:lnTo>
                    <a:lnTo>
                      <a:pt x="210" y="2618"/>
                    </a:lnTo>
                    <a:lnTo>
                      <a:pt x="212" y="2664"/>
                    </a:lnTo>
                    <a:lnTo>
                      <a:pt x="219" y="2709"/>
                    </a:lnTo>
                    <a:lnTo>
                      <a:pt x="231" y="2754"/>
                    </a:lnTo>
                    <a:lnTo>
                      <a:pt x="246" y="2796"/>
                    </a:lnTo>
                    <a:lnTo>
                      <a:pt x="265" y="2838"/>
                    </a:lnTo>
                    <a:lnTo>
                      <a:pt x="288" y="2876"/>
                    </a:lnTo>
                    <a:lnTo>
                      <a:pt x="315" y="2913"/>
                    </a:lnTo>
                    <a:lnTo>
                      <a:pt x="347" y="2948"/>
                    </a:lnTo>
                    <a:lnTo>
                      <a:pt x="381" y="2979"/>
                    </a:lnTo>
                    <a:lnTo>
                      <a:pt x="419" y="3006"/>
                    </a:lnTo>
                    <a:lnTo>
                      <a:pt x="457" y="3029"/>
                    </a:lnTo>
                    <a:lnTo>
                      <a:pt x="498" y="3049"/>
                    </a:lnTo>
                    <a:lnTo>
                      <a:pt x="541" y="3064"/>
                    </a:lnTo>
                    <a:lnTo>
                      <a:pt x="585" y="3075"/>
                    </a:lnTo>
                    <a:lnTo>
                      <a:pt x="631" y="3082"/>
                    </a:lnTo>
                    <a:lnTo>
                      <a:pt x="677" y="3084"/>
                    </a:lnTo>
                    <a:lnTo>
                      <a:pt x="723" y="3082"/>
                    </a:lnTo>
                    <a:lnTo>
                      <a:pt x="768" y="3075"/>
                    </a:lnTo>
                    <a:lnTo>
                      <a:pt x="813" y="3064"/>
                    </a:lnTo>
                    <a:lnTo>
                      <a:pt x="855" y="3049"/>
                    </a:lnTo>
                    <a:lnTo>
                      <a:pt x="897" y="3029"/>
                    </a:lnTo>
                    <a:lnTo>
                      <a:pt x="936" y="3006"/>
                    </a:lnTo>
                    <a:lnTo>
                      <a:pt x="973" y="2979"/>
                    </a:lnTo>
                    <a:lnTo>
                      <a:pt x="1007" y="2948"/>
                    </a:lnTo>
                    <a:lnTo>
                      <a:pt x="1501" y="2454"/>
                    </a:lnTo>
                    <a:lnTo>
                      <a:pt x="841" y="1795"/>
                    </a:lnTo>
                    <a:close/>
                    <a:moveTo>
                      <a:pt x="1650" y="988"/>
                    </a:moveTo>
                    <a:lnTo>
                      <a:pt x="990" y="1647"/>
                    </a:lnTo>
                    <a:lnTo>
                      <a:pt x="1650" y="2306"/>
                    </a:lnTo>
                    <a:lnTo>
                      <a:pt x="2310" y="1647"/>
                    </a:lnTo>
                    <a:lnTo>
                      <a:pt x="1650" y="988"/>
                    </a:lnTo>
                    <a:close/>
                    <a:moveTo>
                      <a:pt x="2623" y="210"/>
                    </a:moveTo>
                    <a:lnTo>
                      <a:pt x="2576" y="212"/>
                    </a:lnTo>
                    <a:lnTo>
                      <a:pt x="2531" y="219"/>
                    </a:lnTo>
                    <a:lnTo>
                      <a:pt x="2487" y="230"/>
                    </a:lnTo>
                    <a:lnTo>
                      <a:pt x="2444" y="245"/>
                    </a:lnTo>
                    <a:lnTo>
                      <a:pt x="2403" y="264"/>
                    </a:lnTo>
                    <a:lnTo>
                      <a:pt x="2364" y="288"/>
                    </a:lnTo>
                    <a:lnTo>
                      <a:pt x="2327" y="316"/>
                    </a:lnTo>
                    <a:lnTo>
                      <a:pt x="2293" y="346"/>
                    </a:lnTo>
                    <a:lnTo>
                      <a:pt x="1799" y="840"/>
                    </a:lnTo>
                    <a:lnTo>
                      <a:pt x="2459" y="1499"/>
                    </a:lnTo>
                    <a:lnTo>
                      <a:pt x="2953" y="1005"/>
                    </a:lnTo>
                    <a:lnTo>
                      <a:pt x="2984" y="971"/>
                    </a:lnTo>
                    <a:lnTo>
                      <a:pt x="3012" y="935"/>
                    </a:lnTo>
                    <a:lnTo>
                      <a:pt x="3035" y="895"/>
                    </a:lnTo>
                    <a:lnTo>
                      <a:pt x="3054" y="855"/>
                    </a:lnTo>
                    <a:lnTo>
                      <a:pt x="3069" y="811"/>
                    </a:lnTo>
                    <a:lnTo>
                      <a:pt x="3081" y="768"/>
                    </a:lnTo>
                    <a:lnTo>
                      <a:pt x="3088" y="723"/>
                    </a:lnTo>
                    <a:lnTo>
                      <a:pt x="3090" y="676"/>
                    </a:lnTo>
                    <a:lnTo>
                      <a:pt x="3088" y="630"/>
                    </a:lnTo>
                    <a:lnTo>
                      <a:pt x="3081" y="584"/>
                    </a:lnTo>
                    <a:lnTo>
                      <a:pt x="3069" y="540"/>
                    </a:lnTo>
                    <a:lnTo>
                      <a:pt x="3054" y="498"/>
                    </a:lnTo>
                    <a:lnTo>
                      <a:pt x="3035" y="456"/>
                    </a:lnTo>
                    <a:lnTo>
                      <a:pt x="3012" y="418"/>
                    </a:lnTo>
                    <a:lnTo>
                      <a:pt x="2984" y="381"/>
                    </a:lnTo>
                    <a:lnTo>
                      <a:pt x="2953" y="346"/>
                    </a:lnTo>
                    <a:lnTo>
                      <a:pt x="2919" y="316"/>
                    </a:lnTo>
                    <a:lnTo>
                      <a:pt x="2881" y="288"/>
                    </a:lnTo>
                    <a:lnTo>
                      <a:pt x="2843" y="264"/>
                    </a:lnTo>
                    <a:lnTo>
                      <a:pt x="2801" y="245"/>
                    </a:lnTo>
                    <a:lnTo>
                      <a:pt x="2759" y="230"/>
                    </a:lnTo>
                    <a:lnTo>
                      <a:pt x="2715" y="219"/>
                    </a:lnTo>
                    <a:lnTo>
                      <a:pt x="2669" y="212"/>
                    </a:lnTo>
                    <a:lnTo>
                      <a:pt x="2623" y="210"/>
                    </a:lnTo>
                    <a:close/>
                    <a:moveTo>
                      <a:pt x="677" y="210"/>
                    </a:moveTo>
                    <a:lnTo>
                      <a:pt x="631" y="212"/>
                    </a:lnTo>
                    <a:lnTo>
                      <a:pt x="585" y="219"/>
                    </a:lnTo>
                    <a:lnTo>
                      <a:pt x="541" y="230"/>
                    </a:lnTo>
                    <a:lnTo>
                      <a:pt x="498" y="245"/>
                    </a:lnTo>
                    <a:lnTo>
                      <a:pt x="457" y="264"/>
                    </a:lnTo>
                    <a:lnTo>
                      <a:pt x="419" y="288"/>
                    </a:lnTo>
                    <a:lnTo>
                      <a:pt x="381" y="316"/>
                    </a:lnTo>
                    <a:lnTo>
                      <a:pt x="347" y="346"/>
                    </a:lnTo>
                    <a:lnTo>
                      <a:pt x="315" y="381"/>
                    </a:lnTo>
                    <a:lnTo>
                      <a:pt x="288" y="418"/>
                    </a:lnTo>
                    <a:lnTo>
                      <a:pt x="265" y="456"/>
                    </a:lnTo>
                    <a:lnTo>
                      <a:pt x="246" y="498"/>
                    </a:lnTo>
                    <a:lnTo>
                      <a:pt x="231" y="540"/>
                    </a:lnTo>
                    <a:lnTo>
                      <a:pt x="219" y="584"/>
                    </a:lnTo>
                    <a:lnTo>
                      <a:pt x="212" y="630"/>
                    </a:lnTo>
                    <a:lnTo>
                      <a:pt x="210" y="676"/>
                    </a:lnTo>
                    <a:lnTo>
                      <a:pt x="212" y="723"/>
                    </a:lnTo>
                    <a:lnTo>
                      <a:pt x="219" y="768"/>
                    </a:lnTo>
                    <a:lnTo>
                      <a:pt x="231" y="811"/>
                    </a:lnTo>
                    <a:lnTo>
                      <a:pt x="246" y="855"/>
                    </a:lnTo>
                    <a:lnTo>
                      <a:pt x="265" y="895"/>
                    </a:lnTo>
                    <a:lnTo>
                      <a:pt x="288" y="935"/>
                    </a:lnTo>
                    <a:lnTo>
                      <a:pt x="315" y="971"/>
                    </a:lnTo>
                    <a:lnTo>
                      <a:pt x="347" y="1005"/>
                    </a:lnTo>
                    <a:lnTo>
                      <a:pt x="841" y="1499"/>
                    </a:lnTo>
                    <a:lnTo>
                      <a:pt x="1501" y="840"/>
                    </a:lnTo>
                    <a:lnTo>
                      <a:pt x="1007" y="346"/>
                    </a:lnTo>
                    <a:lnTo>
                      <a:pt x="973" y="316"/>
                    </a:lnTo>
                    <a:lnTo>
                      <a:pt x="936" y="288"/>
                    </a:lnTo>
                    <a:lnTo>
                      <a:pt x="897" y="264"/>
                    </a:lnTo>
                    <a:lnTo>
                      <a:pt x="855" y="245"/>
                    </a:lnTo>
                    <a:lnTo>
                      <a:pt x="813" y="230"/>
                    </a:lnTo>
                    <a:lnTo>
                      <a:pt x="768" y="219"/>
                    </a:lnTo>
                    <a:lnTo>
                      <a:pt x="723" y="212"/>
                    </a:lnTo>
                    <a:lnTo>
                      <a:pt x="677" y="210"/>
                    </a:lnTo>
                    <a:close/>
                    <a:moveTo>
                      <a:pt x="677" y="0"/>
                    </a:moveTo>
                    <a:lnTo>
                      <a:pt x="737" y="3"/>
                    </a:lnTo>
                    <a:lnTo>
                      <a:pt x="796" y="10"/>
                    </a:lnTo>
                    <a:lnTo>
                      <a:pt x="853" y="23"/>
                    </a:lnTo>
                    <a:lnTo>
                      <a:pt x="909" y="40"/>
                    </a:lnTo>
                    <a:lnTo>
                      <a:pt x="962" y="64"/>
                    </a:lnTo>
                    <a:lnTo>
                      <a:pt x="1015" y="90"/>
                    </a:lnTo>
                    <a:lnTo>
                      <a:pt x="1065" y="122"/>
                    </a:lnTo>
                    <a:lnTo>
                      <a:pt x="1111" y="158"/>
                    </a:lnTo>
                    <a:lnTo>
                      <a:pt x="1156" y="198"/>
                    </a:lnTo>
                    <a:lnTo>
                      <a:pt x="1650" y="691"/>
                    </a:lnTo>
                    <a:lnTo>
                      <a:pt x="2144" y="198"/>
                    </a:lnTo>
                    <a:lnTo>
                      <a:pt x="2188" y="158"/>
                    </a:lnTo>
                    <a:lnTo>
                      <a:pt x="2235" y="122"/>
                    </a:lnTo>
                    <a:lnTo>
                      <a:pt x="2285" y="90"/>
                    </a:lnTo>
                    <a:lnTo>
                      <a:pt x="2336" y="64"/>
                    </a:lnTo>
                    <a:lnTo>
                      <a:pt x="2391" y="40"/>
                    </a:lnTo>
                    <a:lnTo>
                      <a:pt x="2447" y="23"/>
                    </a:lnTo>
                    <a:lnTo>
                      <a:pt x="2504" y="10"/>
                    </a:lnTo>
                    <a:lnTo>
                      <a:pt x="2563" y="3"/>
                    </a:lnTo>
                    <a:lnTo>
                      <a:pt x="2623" y="0"/>
                    </a:lnTo>
                    <a:lnTo>
                      <a:pt x="2682" y="3"/>
                    </a:lnTo>
                    <a:lnTo>
                      <a:pt x="2741" y="10"/>
                    </a:lnTo>
                    <a:lnTo>
                      <a:pt x="2798" y="23"/>
                    </a:lnTo>
                    <a:lnTo>
                      <a:pt x="2855" y="40"/>
                    </a:lnTo>
                    <a:lnTo>
                      <a:pt x="2909" y="64"/>
                    </a:lnTo>
                    <a:lnTo>
                      <a:pt x="2960" y="90"/>
                    </a:lnTo>
                    <a:lnTo>
                      <a:pt x="3011" y="122"/>
                    </a:lnTo>
                    <a:lnTo>
                      <a:pt x="3057" y="158"/>
                    </a:lnTo>
                    <a:lnTo>
                      <a:pt x="3102" y="198"/>
                    </a:lnTo>
                    <a:lnTo>
                      <a:pt x="3142" y="242"/>
                    </a:lnTo>
                    <a:lnTo>
                      <a:pt x="3178" y="290"/>
                    </a:lnTo>
                    <a:lnTo>
                      <a:pt x="3210" y="339"/>
                    </a:lnTo>
                    <a:lnTo>
                      <a:pt x="3236" y="391"/>
                    </a:lnTo>
                    <a:lnTo>
                      <a:pt x="3259" y="444"/>
                    </a:lnTo>
                    <a:lnTo>
                      <a:pt x="3277" y="501"/>
                    </a:lnTo>
                    <a:lnTo>
                      <a:pt x="3290" y="558"/>
                    </a:lnTo>
                    <a:lnTo>
                      <a:pt x="3297" y="617"/>
                    </a:lnTo>
                    <a:lnTo>
                      <a:pt x="3300" y="676"/>
                    </a:lnTo>
                    <a:lnTo>
                      <a:pt x="3297" y="736"/>
                    </a:lnTo>
                    <a:lnTo>
                      <a:pt x="3290" y="794"/>
                    </a:lnTo>
                    <a:lnTo>
                      <a:pt x="3277" y="852"/>
                    </a:lnTo>
                    <a:lnTo>
                      <a:pt x="3259" y="907"/>
                    </a:lnTo>
                    <a:lnTo>
                      <a:pt x="3236" y="962"/>
                    </a:lnTo>
                    <a:lnTo>
                      <a:pt x="3210" y="1013"/>
                    </a:lnTo>
                    <a:lnTo>
                      <a:pt x="3178" y="1063"/>
                    </a:lnTo>
                    <a:lnTo>
                      <a:pt x="3142" y="1110"/>
                    </a:lnTo>
                    <a:lnTo>
                      <a:pt x="3102" y="1153"/>
                    </a:lnTo>
                    <a:lnTo>
                      <a:pt x="2607" y="1647"/>
                    </a:lnTo>
                    <a:lnTo>
                      <a:pt x="3102" y="2140"/>
                    </a:lnTo>
                    <a:lnTo>
                      <a:pt x="3142" y="2185"/>
                    </a:lnTo>
                    <a:lnTo>
                      <a:pt x="3178" y="2231"/>
                    </a:lnTo>
                    <a:lnTo>
                      <a:pt x="3210" y="2281"/>
                    </a:lnTo>
                    <a:lnTo>
                      <a:pt x="3236" y="2333"/>
                    </a:lnTo>
                    <a:lnTo>
                      <a:pt x="3259" y="2387"/>
                    </a:lnTo>
                    <a:lnTo>
                      <a:pt x="3277" y="2442"/>
                    </a:lnTo>
                    <a:lnTo>
                      <a:pt x="3290" y="2500"/>
                    </a:lnTo>
                    <a:lnTo>
                      <a:pt x="3297" y="2558"/>
                    </a:lnTo>
                    <a:lnTo>
                      <a:pt x="3300" y="2618"/>
                    </a:lnTo>
                    <a:lnTo>
                      <a:pt x="3297" y="2678"/>
                    </a:lnTo>
                    <a:lnTo>
                      <a:pt x="3290" y="2737"/>
                    </a:lnTo>
                    <a:lnTo>
                      <a:pt x="3277" y="2794"/>
                    </a:lnTo>
                    <a:lnTo>
                      <a:pt x="3259" y="2850"/>
                    </a:lnTo>
                    <a:lnTo>
                      <a:pt x="3236" y="2903"/>
                    </a:lnTo>
                    <a:lnTo>
                      <a:pt x="3210" y="2956"/>
                    </a:lnTo>
                    <a:lnTo>
                      <a:pt x="3178" y="3005"/>
                    </a:lnTo>
                    <a:lnTo>
                      <a:pt x="3142" y="3052"/>
                    </a:lnTo>
                    <a:lnTo>
                      <a:pt x="3102" y="3096"/>
                    </a:lnTo>
                    <a:lnTo>
                      <a:pt x="3057" y="3136"/>
                    </a:lnTo>
                    <a:lnTo>
                      <a:pt x="3011" y="3173"/>
                    </a:lnTo>
                    <a:lnTo>
                      <a:pt x="2960" y="3204"/>
                    </a:lnTo>
                    <a:lnTo>
                      <a:pt x="2909" y="3231"/>
                    </a:lnTo>
                    <a:lnTo>
                      <a:pt x="2855" y="3253"/>
                    </a:lnTo>
                    <a:lnTo>
                      <a:pt x="2798" y="3271"/>
                    </a:lnTo>
                    <a:lnTo>
                      <a:pt x="2741" y="3284"/>
                    </a:lnTo>
                    <a:lnTo>
                      <a:pt x="2682" y="3291"/>
                    </a:lnTo>
                    <a:lnTo>
                      <a:pt x="2623" y="3294"/>
                    </a:lnTo>
                    <a:lnTo>
                      <a:pt x="2563" y="3291"/>
                    </a:lnTo>
                    <a:lnTo>
                      <a:pt x="2504" y="3284"/>
                    </a:lnTo>
                    <a:lnTo>
                      <a:pt x="2447" y="3271"/>
                    </a:lnTo>
                    <a:lnTo>
                      <a:pt x="2391" y="3253"/>
                    </a:lnTo>
                    <a:lnTo>
                      <a:pt x="2336" y="3231"/>
                    </a:lnTo>
                    <a:lnTo>
                      <a:pt x="2285" y="3204"/>
                    </a:lnTo>
                    <a:lnTo>
                      <a:pt x="2235" y="3173"/>
                    </a:lnTo>
                    <a:lnTo>
                      <a:pt x="2188" y="3136"/>
                    </a:lnTo>
                    <a:lnTo>
                      <a:pt x="2144" y="3096"/>
                    </a:lnTo>
                    <a:lnTo>
                      <a:pt x="1650" y="2603"/>
                    </a:lnTo>
                    <a:lnTo>
                      <a:pt x="1156" y="3096"/>
                    </a:lnTo>
                    <a:lnTo>
                      <a:pt x="1111" y="3136"/>
                    </a:lnTo>
                    <a:lnTo>
                      <a:pt x="1065" y="3173"/>
                    </a:lnTo>
                    <a:lnTo>
                      <a:pt x="1015" y="3204"/>
                    </a:lnTo>
                    <a:lnTo>
                      <a:pt x="962" y="3231"/>
                    </a:lnTo>
                    <a:lnTo>
                      <a:pt x="909" y="3253"/>
                    </a:lnTo>
                    <a:lnTo>
                      <a:pt x="853" y="3271"/>
                    </a:lnTo>
                    <a:lnTo>
                      <a:pt x="796" y="3284"/>
                    </a:lnTo>
                    <a:lnTo>
                      <a:pt x="737" y="3291"/>
                    </a:lnTo>
                    <a:lnTo>
                      <a:pt x="677" y="3294"/>
                    </a:lnTo>
                    <a:lnTo>
                      <a:pt x="617" y="3291"/>
                    </a:lnTo>
                    <a:lnTo>
                      <a:pt x="558" y="3284"/>
                    </a:lnTo>
                    <a:lnTo>
                      <a:pt x="500" y="3271"/>
                    </a:lnTo>
                    <a:lnTo>
                      <a:pt x="445" y="3253"/>
                    </a:lnTo>
                    <a:lnTo>
                      <a:pt x="391" y="3231"/>
                    </a:lnTo>
                    <a:lnTo>
                      <a:pt x="339" y="3204"/>
                    </a:lnTo>
                    <a:lnTo>
                      <a:pt x="289" y="3173"/>
                    </a:lnTo>
                    <a:lnTo>
                      <a:pt x="243" y="3136"/>
                    </a:lnTo>
                    <a:lnTo>
                      <a:pt x="198" y="3096"/>
                    </a:lnTo>
                    <a:lnTo>
                      <a:pt x="158" y="3052"/>
                    </a:lnTo>
                    <a:lnTo>
                      <a:pt x="121" y="3005"/>
                    </a:lnTo>
                    <a:lnTo>
                      <a:pt x="90" y="2956"/>
                    </a:lnTo>
                    <a:lnTo>
                      <a:pt x="63" y="2903"/>
                    </a:lnTo>
                    <a:lnTo>
                      <a:pt x="40" y="2850"/>
                    </a:lnTo>
                    <a:lnTo>
                      <a:pt x="23" y="2794"/>
                    </a:lnTo>
                    <a:lnTo>
                      <a:pt x="10" y="2737"/>
                    </a:lnTo>
                    <a:lnTo>
                      <a:pt x="3" y="2678"/>
                    </a:lnTo>
                    <a:lnTo>
                      <a:pt x="0" y="2618"/>
                    </a:lnTo>
                    <a:lnTo>
                      <a:pt x="0" y="2618"/>
                    </a:lnTo>
                    <a:lnTo>
                      <a:pt x="3" y="2558"/>
                    </a:lnTo>
                    <a:lnTo>
                      <a:pt x="10" y="2500"/>
                    </a:lnTo>
                    <a:lnTo>
                      <a:pt x="23" y="2442"/>
                    </a:lnTo>
                    <a:lnTo>
                      <a:pt x="40" y="2387"/>
                    </a:lnTo>
                    <a:lnTo>
                      <a:pt x="63" y="2333"/>
                    </a:lnTo>
                    <a:lnTo>
                      <a:pt x="90" y="2281"/>
                    </a:lnTo>
                    <a:lnTo>
                      <a:pt x="121" y="2231"/>
                    </a:lnTo>
                    <a:lnTo>
                      <a:pt x="158" y="2185"/>
                    </a:lnTo>
                    <a:lnTo>
                      <a:pt x="198" y="2140"/>
                    </a:lnTo>
                    <a:lnTo>
                      <a:pt x="693" y="1647"/>
                    </a:lnTo>
                    <a:lnTo>
                      <a:pt x="198" y="1153"/>
                    </a:lnTo>
                    <a:lnTo>
                      <a:pt x="158" y="1110"/>
                    </a:lnTo>
                    <a:lnTo>
                      <a:pt x="121" y="1063"/>
                    </a:lnTo>
                    <a:lnTo>
                      <a:pt x="90" y="1013"/>
                    </a:lnTo>
                    <a:lnTo>
                      <a:pt x="63" y="962"/>
                    </a:lnTo>
                    <a:lnTo>
                      <a:pt x="40" y="907"/>
                    </a:lnTo>
                    <a:lnTo>
                      <a:pt x="23" y="852"/>
                    </a:lnTo>
                    <a:lnTo>
                      <a:pt x="10" y="794"/>
                    </a:lnTo>
                    <a:lnTo>
                      <a:pt x="3" y="736"/>
                    </a:lnTo>
                    <a:lnTo>
                      <a:pt x="0" y="676"/>
                    </a:lnTo>
                    <a:lnTo>
                      <a:pt x="0" y="676"/>
                    </a:lnTo>
                    <a:lnTo>
                      <a:pt x="3" y="617"/>
                    </a:lnTo>
                    <a:lnTo>
                      <a:pt x="10" y="558"/>
                    </a:lnTo>
                    <a:lnTo>
                      <a:pt x="23" y="501"/>
                    </a:lnTo>
                    <a:lnTo>
                      <a:pt x="40" y="444"/>
                    </a:lnTo>
                    <a:lnTo>
                      <a:pt x="63" y="391"/>
                    </a:lnTo>
                    <a:lnTo>
                      <a:pt x="90" y="339"/>
                    </a:lnTo>
                    <a:lnTo>
                      <a:pt x="121" y="290"/>
                    </a:lnTo>
                    <a:lnTo>
                      <a:pt x="158" y="242"/>
                    </a:lnTo>
                    <a:lnTo>
                      <a:pt x="198" y="198"/>
                    </a:lnTo>
                    <a:lnTo>
                      <a:pt x="243" y="158"/>
                    </a:lnTo>
                    <a:lnTo>
                      <a:pt x="289" y="122"/>
                    </a:lnTo>
                    <a:lnTo>
                      <a:pt x="339" y="90"/>
                    </a:lnTo>
                    <a:lnTo>
                      <a:pt x="391" y="64"/>
                    </a:lnTo>
                    <a:lnTo>
                      <a:pt x="445" y="40"/>
                    </a:lnTo>
                    <a:lnTo>
                      <a:pt x="500" y="23"/>
                    </a:lnTo>
                    <a:lnTo>
                      <a:pt x="558" y="10"/>
                    </a:lnTo>
                    <a:lnTo>
                      <a:pt x="617" y="3"/>
                    </a:lnTo>
                    <a:lnTo>
                      <a:pt x="6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8"/>
              <p:cNvSpPr>
                <a:spLocks/>
              </p:cNvSpPr>
              <p:nvPr/>
            </p:nvSpPr>
            <p:spPr bwMode="auto">
              <a:xfrm>
                <a:off x="4453" y="671"/>
                <a:ext cx="63" cy="63"/>
              </a:xfrm>
              <a:custGeom>
                <a:avLst/>
                <a:gdLst>
                  <a:gd name="T0" fmla="*/ 63 w 127"/>
                  <a:gd name="T1" fmla="*/ 0 h 124"/>
                  <a:gd name="T2" fmla="*/ 79 w 127"/>
                  <a:gd name="T3" fmla="*/ 2 h 124"/>
                  <a:gd name="T4" fmla="*/ 94 w 127"/>
                  <a:gd name="T5" fmla="*/ 7 h 124"/>
                  <a:gd name="T6" fmla="*/ 108 w 127"/>
                  <a:gd name="T7" fmla="*/ 17 h 124"/>
                  <a:gd name="T8" fmla="*/ 118 w 127"/>
                  <a:gd name="T9" fmla="*/ 30 h 124"/>
                  <a:gd name="T10" fmla="*/ 124 w 127"/>
                  <a:gd name="T11" fmla="*/ 45 h 124"/>
                  <a:gd name="T12" fmla="*/ 127 w 127"/>
                  <a:gd name="T13" fmla="*/ 61 h 124"/>
                  <a:gd name="T14" fmla="*/ 124 w 127"/>
                  <a:gd name="T15" fmla="*/ 78 h 124"/>
                  <a:gd name="T16" fmla="*/ 118 w 127"/>
                  <a:gd name="T17" fmla="*/ 93 h 124"/>
                  <a:gd name="T18" fmla="*/ 108 w 127"/>
                  <a:gd name="T19" fmla="*/ 106 h 124"/>
                  <a:gd name="T20" fmla="*/ 94 w 127"/>
                  <a:gd name="T21" fmla="*/ 116 h 124"/>
                  <a:gd name="T22" fmla="*/ 79 w 127"/>
                  <a:gd name="T23" fmla="*/ 122 h 124"/>
                  <a:gd name="T24" fmla="*/ 63 w 127"/>
                  <a:gd name="T25" fmla="*/ 124 h 124"/>
                  <a:gd name="T26" fmla="*/ 47 w 127"/>
                  <a:gd name="T27" fmla="*/ 122 h 124"/>
                  <a:gd name="T28" fmla="*/ 32 w 127"/>
                  <a:gd name="T29" fmla="*/ 116 h 124"/>
                  <a:gd name="T30" fmla="*/ 19 w 127"/>
                  <a:gd name="T31" fmla="*/ 106 h 124"/>
                  <a:gd name="T32" fmla="*/ 8 w 127"/>
                  <a:gd name="T33" fmla="*/ 93 h 124"/>
                  <a:gd name="T34" fmla="*/ 2 w 127"/>
                  <a:gd name="T35" fmla="*/ 78 h 124"/>
                  <a:gd name="T36" fmla="*/ 0 w 127"/>
                  <a:gd name="T37" fmla="*/ 61 h 124"/>
                  <a:gd name="T38" fmla="*/ 2 w 127"/>
                  <a:gd name="T39" fmla="*/ 45 h 124"/>
                  <a:gd name="T40" fmla="*/ 8 w 127"/>
                  <a:gd name="T41" fmla="*/ 30 h 124"/>
                  <a:gd name="T42" fmla="*/ 19 w 127"/>
                  <a:gd name="T43" fmla="*/ 17 h 124"/>
                  <a:gd name="T44" fmla="*/ 32 w 127"/>
                  <a:gd name="T45" fmla="*/ 7 h 124"/>
                  <a:gd name="T46" fmla="*/ 47 w 127"/>
                  <a:gd name="T47" fmla="*/ 2 h 124"/>
                  <a:gd name="T48" fmla="*/ 63 w 127"/>
                  <a:gd name="T4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24">
                    <a:moveTo>
                      <a:pt x="63" y="0"/>
                    </a:moveTo>
                    <a:lnTo>
                      <a:pt x="79" y="2"/>
                    </a:lnTo>
                    <a:lnTo>
                      <a:pt x="94" y="7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7" y="61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4" y="116"/>
                    </a:lnTo>
                    <a:lnTo>
                      <a:pt x="79" y="122"/>
                    </a:lnTo>
                    <a:lnTo>
                      <a:pt x="63" y="124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6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1"/>
                    </a:lnTo>
                    <a:lnTo>
                      <a:pt x="2" y="45"/>
                    </a:lnTo>
                    <a:lnTo>
                      <a:pt x="8" y="30"/>
                    </a:lnTo>
                    <a:lnTo>
                      <a:pt x="19" y="17"/>
                    </a:lnTo>
                    <a:lnTo>
                      <a:pt x="32" y="7"/>
                    </a:lnTo>
                    <a:lnTo>
                      <a:pt x="47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9"/>
              <p:cNvSpPr>
                <a:spLocks/>
              </p:cNvSpPr>
              <p:nvPr/>
            </p:nvSpPr>
            <p:spPr bwMode="auto">
              <a:xfrm>
                <a:off x="4614" y="511"/>
                <a:ext cx="63" cy="62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8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5 h 125"/>
                  <a:gd name="T12" fmla="*/ 126 w 126"/>
                  <a:gd name="T13" fmla="*/ 62 h 125"/>
                  <a:gd name="T14" fmla="*/ 124 w 126"/>
                  <a:gd name="T15" fmla="*/ 78 h 125"/>
                  <a:gd name="T16" fmla="*/ 118 w 126"/>
                  <a:gd name="T17" fmla="*/ 93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80 w 126"/>
                  <a:gd name="T23" fmla="*/ 122 h 125"/>
                  <a:gd name="T24" fmla="*/ 64 w 126"/>
                  <a:gd name="T25" fmla="*/ 125 h 125"/>
                  <a:gd name="T26" fmla="*/ 47 w 126"/>
                  <a:gd name="T27" fmla="*/ 122 h 125"/>
                  <a:gd name="T28" fmla="*/ 32 w 126"/>
                  <a:gd name="T29" fmla="*/ 116 h 125"/>
                  <a:gd name="T30" fmla="*/ 19 w 126"/>
                  <a:gd name="T31" fmla="*/ 106 h 125"/>
                  <a:gd name="T32" fmla="*/ 9 w 126"/>
                  <a:gd name="T33" fmla="*/ 93 h 125"/>
                  <a:gd name="T34" fmla="*/ 3 w 126"/>
                  <a:gd name="T35" fmla="*/ 78 h 125"/>
                  <a:gd name="T36" fmla="*/ 0 w 126"/>
                  <a:gd name="T37" fmla="*/ 62 h 125"/>
                  <a:gd name="T38" fmla="*/ 3 w 126"/>
                  <a:gd name="T39" fmla="*/ 45 h 125"/>
                  <a:gd name="T40" fmla="*/ 9 w 126"/>
                  <a:gd name="T41" fmla="*/ 30 h 125"/>
                  <a:gd name="T42" fmla="*/ 19 w 126"/>
                  <a:gd name="T43" fmla="*/ 17 h 125"/>
                  <a:gd name="T44" fmla="*/ 32 w 126"/>
                  <a:gd name="T45" fmla="*/ 8 h 125"/>
                  <a:gd name="T46" fmla="*/ 47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5"/>
                    </a:lnTo>
                    <a:lnTo>
                      <a:pt x="126" y="62"/>
                    </a:lnTo>
                    <a:lnTo>
                      <a:pt x="124" y="78"/>
                    </a:lnTo>
                    <a:lnTo>
                      <a:pt x="118" y="93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2"/>
                    </a:lnTo>
                    <a:lnTo>
                      <a:pt x="64" y="125"/>
                    </a:lnTo>
                    <a:lnTo>
                      <a:pt x="47" y="122"/>
                    </a:lnTo>
                    <a:lnTo>
                      <a:pt x="32" y="116"/>
                    </a:lnTo>
                    <a:lnTo>
                      <a:pt x="19" y="106"/>
                    </a:lnTo>
                    <a:lnTo>
                      <a:pt x="9" y="93"/>
                    </a:lnTo>
                    <a:lnTo>
                      <a:pt x="3" y="78"/>
                    </a:lnTo>
                    <a:lnTo>
                      <a:pt x="0" y="62"/>
                    </a:lnTo>
                    <a:lnTo>
                      <a:pt x="3" y="45"/>
                    </a:lnTo>
                    <a:lnTo>
                      <a:pt x="9" y="30"/>
                    </a:lnTo>
                    <a:lnTo>
                      <a:pt x="19" y="17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54"/>
              <p:cNvSpPr>
                <a:spLocks/>
              </p:cNvSpPr>
              <p:nvPr/>
            </p:nvSpPr>
            <p:spPr bwMode="auto">
              <a:xfrm>
                <a:off x="5268" y="350"/>
                <a:ext cx="63" cy="62"/>
              </a:xfrm>
              <a:custGeom>
                <a:avLst/>
                <a:gdLst>
                  <a:gd name="T0" fmla="*/ 64 w 126"/>
                  <a:gd name="T1" fmla="*/ 0 h 125"/>
                  <a:gd name="T2" fmla="*/ 80 w 126"/>
                  <a:gd name="T3" fmla="*/ 2 h 125"/>
                  <a:gd name="T4" fmla="*/ 95 w 126"/>
                  <a:gd name="T5" fmla="*/ 8 h 125"/>
                  <a:gd name="T6" fmla="*/ 108 w 126"/>
                  <a:gd name="T7" fmla="*/ 17 h 125"/>
                  <a:gd name="T8" fmla="*/ 118 w 126"/>
                  <a:gd name="T9" fmla="*/ 30 h 125"/>
                  <a:gd name="T10" fmla="*/ 124 w 126"/>
                  <a:gd name="T11" fmla="*/ 46 h 125"/>
                  <a:gd name="T12" fmla="*/ 126 w 126"/>
                  <a:gd name="T13" fmla="*/ 62 h 125"/>
                  <a:gd name="T14" fmla="*/ 124 w 126"/>
                  <a:gd name="T15" fmla="*/ 79 h 125"/>
                  <a:gd name="T16" fmla="*/ 118 w 126"/>
                  <a:gd name="T17" fmla="*/ 94 h 125"/>
                  <a:gd name="T18" fmla="*/ 108 w 126"/>
                  <a:gd name="T19" fmla="*/ 106 h 125"/>
                  <a:gd name="T20" fmla="*/ 95 w 126"/>
                  <a:gd name="T21" fmla="*/ 116 h 125"/>
                  <a:gd name="T22" fmla="*/ 80 w 126"/>
                  <a:gd name="T23" fmla="*/ 123 h 125"/>
                  <a:gd name="T24" fmla="*/ 64 w 126"/>
                  <a:gd name="T25" fmla="*/ 125 h 125"/>
                  <a:gd name="T26" fmla="*/ 48 w 126"/>
                  <a:gd name="T27" fmla="*/ 123 h 125"/>
                  <a:gd name="T28" fmla="*/ 31 w 126"/>
                  <a:gd name="T29" fmla="*/ 116 h 125"/>
                  <a:gd name="T30" fmla="*/ 18 w 126"/>
                  <a:gd name="T31" fmla="*/ 106 h 125"/>
                  <a:gd name="T32" fmla="*/ 9 w 126"/>
                  <a:gd name="T33" fmla="*/ 94 h 125"/>
                  <a:gd name="T34" fmla="*/ 3 w 126"/>
                  <a:gd name="T35" fmla="*/ 79 h 125"/>
                  <a:gd name="T36" fmla="*/ 0 w 126"/>
                  <a:gd name="T37" fmla="*/ 62 h 125"/>
                  <a:gd name="T38" fmla="*/ 3 w 126"/>
                  <a:gd name="T39" fmla="*/ 46 h 125"/>
                  <a:gd name="T40" fmla="*/ 9 w 126"/>
                  <a:gd name="T41" fmla="*/ 30 h 125"/>
                  <a:gd name="T42" fmla="*/ 18 w 126"/>
                  <a:gd name="T43" fmla="*/ 17 h 125"/>
                  <a:gd name="T44" fmla="*/ 31 w 126"/>
                  <a:gd name="T45" fmla="*/ 8 h 125"/>
                  <a:gd name="T46" fmla="*/ 48 w 126"/>
                  <a:gd name="T47" fmla="*/ 2 h 125"/>
                  <a:gd name="T48" fmla="*/ 64 w 126"/>
                  <a:gd name="T4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25">
                    <a:moveTo>
                      <a:pt x="64" y="0"/>
                    </a:moveTo>
                    <a:lnTo>
                      <a:pt x="80" y="2"/>
                    </a:lnTo>
                    <a:lnTo>
                      <a:pt x="95" y="8"/>
                    </a:lnTo>
                    <a:lnTo>
                      <a:pt x="108" y="17"/>
                    </a:lnTo>
                    <a:lnTo>
                      <a:pt x="118" y="30"/>
                    </a:lnTo>
                    <a:lnTo>
                      <a:pt x="124" y="46"/>
                    </a:lnTo>
                    <a:lnTo>
                      <a:pt x="126" y="62"/>
                    </a:lnTo>
                    <a:lnTo>
                      <a:pt x="124" y="79"/>
                    </a:lnTo>
                    <a:lnTo>
                      <a:pt x="118" y="94"/>
                    </a:lnTo>
                    <a:lnTo>
                      <a:pt x="108" y="106"/>
                    </a:lnTo>
                    <a:lnTo>
                      <a:pt x="95" y="116"/>
                    </a:lnTo>
                    <a:lnTo>
                      <a:pt x="80" y="123"/>
                    </a:lnTo>
                    <a:lnTo>
                      <a:pt x="64" y="125"/>
                    </a:lnTo>
                    <a:lnTo>
                      <a:pt x="48" y="123"/>
                    </a:lnTo>
                    <a:lnTo>
                      <a:pt x="31" y="116"/>
                    </a:lnTo>
                    <a:lnTo>
                      <a:pt x="18" y="106"/>
                    </a:lnTo>
                    <a:lnTo>
                      <a:pt x="9" y="94"/>
                    </a:lnTo>
                    <a:lnTo>
                      <a:pt x="3" y="79"/>
                    </a:lnTo>
                    <a:lnTo>
                      <a:pt x="0" y="62"/>
                    </a:lnTo>
                    <a:lnTo>
                      <a:pt x="3" y="46"/>
                    </a:lnTo>
                    <a:lnTo>
                      <a:pt x="9" y="30"/>
                    </a:lnTo>
                    <a:lnTo>
                      <a:pt x="18" y="17"/>
                    </a:lnTo>
                    <a:lnTo>
                      <a:pt x="31" y="8"/>
                    </a:lnTo>
                    <a:lnTo>
                      <a:pt x="48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9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" y="57118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6" y="768753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68" y="397610"/>
            <a:ext cx="1335458" cy="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221774" y="5524518"/>
            <a:ext cx="3284452" cy="850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69.4 – 20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10 წ.</a:t>
            </a:r>
          </a:p>
          <a:p>
            <a:pPr lvl="0" algn="ctr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34.5% - 2017წ.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88491" y="1190481"/>
            <a:ext cx="3078011" cy="5547868"/>
            <a:chOff x="6213082" y="2201722"/>
            <a:chExt cx="2310219" cy="3875688"/>
          </a:xfrm>
        </p:grpSpPr>
        <p:sp>
          <p:nvSpPr>
            <p:cNvPr id="36" name="Rounded Rectangle 35"/>
            <p:cNvSpPr/>
            <p:nvPr/>
          </p:nvSpPr>
          <p:spPr>
            <a:xfrm>
              <a:off x="6213085" y="2201722"/>
              <a:ext cx="2310063" cy="3830778"/>
            </a:xfrm>
            <a:prstGeom prst="roundRect">
              <a:avLst>
                <a:gd name="adj" fmla="val 457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13082" y="5157182"/>
              <a:ext cx="2310064" cy="80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5487" y="3400539"/>
              <a:ext cx="2167784" cy="2676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ka-GE" sz="17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endParaRPr lang="ka-GE" sz="17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სამედიცინო სერვისებზე ჯიბიდან გადახდების შემცირების ხარჯზე გაიზარდა ხელმისაწვდომობა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მედიკამენტებზე</a:t>
              </a:r>
              <a:endParaRPr lang="ka-GE" sz="2000" dirty="0" smtClean="0">
                <a:solidFill>
                  <a:srgbClr val="002060"/>
                </a:solidFill>
              </a:endParaRPr>
            </a:p>
            <a:p>
              <a:pPr algn="ctr"/>
              <a:endParaRPr lang="ka-GE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</a:rPr>
                <a:t>ვერ შეიძინეს მედიკამენტები საჭიროებისას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 algn="ctr"/>
              <a:r>
                <a:rPr lang="ka-GE" dirty="0" smtClean="0">
                  <a:solidFill>
                    <a:srgbClr val="002060"/>
                  </a:solidFill>
                </a:rPr>
                <a:t>13.1% – 2010 წ.</a:t>
              </a:r>
            </a:p>
            <a:p>
              <a:pPr lvl="0" algn="ctr"/>
              <a:r>
                <a:rPr lang="ka-GE" dirty="0" smtClean="0">
                  <a:solidFill>
                    <a:srgbClr val="002060"/>
                  </a:solidFill>
                </a:rPr>
                <a:t>9.6%  - 2017 წ.  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6213237" y="2333938"/>
              <a:ext cx="2310064" cy="759481"/>
            </a:xfrm>
            <a:prstGeom prst="round2SameRect">
              <a:avLst>
                <a:gd name="adj1" fmla="val 8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913274" y="2498535"/>
              <a:ext cx="909993" cy="898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29"/>
            <p:cNvGrpSpPr>
              <a:grpSpLocks noChangeAspect="1"/>
            </p:cNvGrpSpPr>
            <p:nvPr/>
          </p:nvGrpSpPr>
          <p:grpSpPr bwMode="auto">
            <a:xfrm>
              <a:off x="7130725" y="2780449"/>
              <a:ext cx="474785" cy="425321"/>
              <a:chOff x="4088" y="322"/>
              <a:chExt cx="1555" cy="1393"/>
            </a:xfrm>
            <a:solidFill>
              <a:schemeClr val="accent6"/>
            </a:solidFill>
          </p:grpSpPr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4438" y="656"/>
                <a:ext cx="856" cy="445"/>
              </a:xfrm>
              <a:custGeom>
                <a:avLst/>
                <a:gdLst>
                  <a:gd name="T0" fmla="*/ 873 w 2568"/>
                  <a:gd name="T1" fmla="*/ 2 h 1335"/>
                  <a:gd name="T2" fmla="*/ 914 w 2568"/>
                  <a:gd name="T3" fmla="*/ 26 h 1335"/>
                  <a:gd name="T4" fmla="*/ 939 w 2568"/>
                  <a:gd name="T5" fmla="*/ 66 h 1335"/>
                  <a:gd name="T6" fmla="*/ 943 w 2568"/>
                  <a:gd name="T7" fmla="*/ 870 h 1335"/>
                  <a:gd name="T8" fmla="*/ 1082 w 2568"/>
                  <a:gd name="T9" fmla="*/ 605 h 1335"/>
                  <a:gd name="T10" fmla="*/ 1125 w 2568"/>
                  <a:gd name="T11" fmla="*/ 580 h 1335"/>
                  <a:gd name="T12" fmla="*/ 1381 w 2568"/>
                  <a:gd name="T13" fmla="*/ 577 h 1335"/>
                  <a:gd name="T14" fmla="*/ 1667 w 2568"/>
                  <a:gd name="T15" fmla="*/ 29 h 1335"/>
                  <a:gd name="T16" fmla="*/ 1707 w 2568"/>
                  <a:gd name="T17" fmla="*/ 3 h 1335"/>
                  <a:gd name="T18" fmla="*/ 1755 w 2568"/>
                  <a:gd name="T19" fmla="*/ 2 h 1335"/>
                  <a:gd name="T20" fmla="*/ 1798 w 2568"/>
                  <a:gd name="T21" fmla="*/ 26 h 1335"/>
                  <a:gd name="T22" fmla="*/ 1822 w 2568"/>
                  <a:gd name="T23" fmla="*/ 66 h 1335"/>
                  <a:gd name="T24" fmla="*/ 1825 w 2568"/>
                  <a:gd name="T25" fmla="*/ 870 h 1335"/>
                  <a:gd name="T26" fmla="*/ 1966 w 2568"/>
                  <a:gd name="T27" fmla="*/ 605 h 1335"/>
                  <a:gd name="T28" fmla="*/ 2007 w 2568"/>
                  <a:gd name="T29" fmla="*/ 580 h 1335"/>
                  <a:gd name="T30" fmla="*/ 2477 w 2568"/>
                  <a:gd name="T31" fmla="*/ 577 h 1335"/>
                  <a:gd name="T32" fmla="*/ 2523 w 2568"/>
                  <a:gd name="T33" fmla="*/ 588 h 1335"/>
                  <a:gd name="T34" fmla="*/ 2556 w 2568"/>
                  <a:gd name="T35" fmla="*/ 621 h 1335"/>
                  <a:gd name="T36" fmla="*/ 2568 w 2568"/>
                  <a:gd name="T37" fmla="*/ 668 h 1335"/>
                  <a:gd name="T38" fmla="*/ 2555 w 2568"/>
                  <a:gd name="T39" fmla="*/ 713 h 1335"/>
                  <a:gd name="T40" fmla="*/ 2523 w 2568"/>
                  <a:gd name="T41" fmla="*/ 746 h 1335"/>
                  <a:gd name="T42" fmla="*/ 2477 w 2568"/>
                  <a:gd name="T43" fmla="*/ 757 h 1335"/>
                  <a:gd name="T44" fmla="*/ 1815 w 2568"/>
                  <a:gd name="T45" fmla="*/ 1286 h 1335"/>
                  <a:gd name="T46" fmla="*/ 1781 w 2568"/>
                  <a:gd name="T47" fmla="*/ 1321 h 1335"/>
                  <a:gd name="T48" fmla="*/ 1734 w 2568"/>
                  <a:gd name="T49" fmla="*/ 1335 h 1335"/>
                  <a:gd name="T50" fmla="*/ 1713 w 2568"/>
                  <a:gd name="T51" fmla="*/ 1333 h 1335"/>
                  <a:gd name="T52" fmla="*/ 1670 w 2568"/>
                  <a:gd name="T53" fmla="*/ 1308 h 1335"/>
                  <a:gd name="T54" fmla="*/ 1646 w 2568"/>
                  <a:gd name="T55" fmla="*/ 1269 h 1335"/>
                  <a:gd name="T56" fmla="*/ 1643 w 2568"/>
                  <a:gd name="T57" fmla="*/ 464 h 1335"/>
                  <a:gd name="T58" fmla="*/ 1502 w 2568"/>
                  <a:gd name="T59" fmla="*/ 729 h 1335"/>
                  <a:gd name="T60" fmla="*/ 1461 w 2568"/>
                  <a:gd name="T61" fmla="*/ 755 h 1335"/>
                  <a:gd name="T62" fmla="*/ 1205 w 2568"/>
                  <a:gd name="T63" fmla="*/ 757 h 1335"/>
                  <a:gd name="T64" fmla="*/ 919 w 2568"/>
                  <a:gd name="T65" fmla="*/ 1306 h 1335"/>
                  <a:gd name="T66" fmla="*/ 877 w 2568"/>
                  <a:gd name="T67" fmla="*/ 1331 h 1335"/>
                  <a:gd name="T68" fmla="*/ 830 w 2568"/>
                  <a:gd name="T69" fmla="*/ 1333 h 1335"/>
                  <a:gd name="T70" fmla="*/ 788 w 2568"/>
                  <a:gd name="T71" fmla="*/ 1308 h 1335"/>
                  <a:gd name="T72" fmla="*/ 764 w 2568"/>
                  <a:gd name="T73" fmla="*/ 1269 h 1335"/>
                  <a:gd name="T74" fmla="*/ 761 w 2568"/>
                  <a:gd name="T75" fmla="*/ 464 h 1335"/>
                  <a:gd name="T76" fmla="*/ 620 w 2568"/>
                  <a:gd name="T77" fmla="*/ 729 h 1335"/>
                  <a:gd name="T78" fmla="*/ 579 w 2568"/>
                  <a:gd name="T79" fmla="*/ 755 h 1335"/>
                  <a:gd name="T80" fmla="*/ 91 w 2568"/>
                  <a:gd name="T81" fmla="*/ 757 h 1335"/>
                  <a:gd name="T82" fmla="*/ 45 w 2568"/>
                  <a:gd name="T83" fmla="*/ 746 h 1335"/>
                  <a:gd name="T84" fmla="*/ 12 w 2568"/>
                  <a:gd name="T85" fmla="*/ 713 h 1335"/>
                  <a:gd name="T86" fmla="*/ 0 w 2568"/>
                  <a:gd name="T87" fmla="*/ 668 h 1335"/>
                  <a:gd name="T88" fmla="*/ 12 w 2568"/>
                  <a:gd name="T89" fmla="*/ 621 h 1335"/>
                  <a:gd name="T90" fmla="*/ 45 w 2568"/>
                  <a:gd name="T91" fmla="*/ 588 h 1335"/>
                  <a:gd name="T92" fmla="*/ 91 w 2568"/>
                  <a:gd name="T93" fmla="*/ 577 h 1335"/>
                  <a:gd name="T94" fmla="*/ 771 w 2568"/>
                  <a:gd name="T95" fmla="*/ 49 h 1335"/>
                  <a:gd name="T96" fmla="*/ 803 w 2568"/>
                  <a:gd name="T97" fmla="*/ 13 h 1335"/>
                  <a:gd name="T98" fmla="*/ 849 w 2568"/>
                  <a:gd name="T99" fmla="*/ 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8" h="1335">
                    <a:moveTo>
                      <a:pt x="849" y="0"/>
                    </a:moveTo>
                    <a:lnTo>
                      <a:pt x="873" y="2"/>
                    </a:lnTo>
                    <a:lnTo>
                      <a:pt x="896" y="12"/>
                    </a:lnTo>
                    <a:lnTo>
                      <a:pt x="914" y="26"/>
                    </a:lnTo>
                    <a:lnTo>
                      <a:pt x="930" y="44"/>
                    </a:lnTo>
                    <a:lnTo>
                      <a:pt x="939" y="66"/>
                    </a:lnTo>
                    <a:lnTo>
                      <a:pt x="943" y="90"/>
                    </a:lnTo>
                    <a:lnTo>
                      <a:pt x="943" y="870"/>
                    </a:lnTo>
                    <a:lnTo>
                      <a:pt x="1068" y="625"/>
                    </a:lnTo>
                    <a:lnTo>
                      <a:pt x="1082" y="605"/>
                    </a:lnTo>
                    <a:lnTo>
                      <a:pt x="1102" y="590"/>
                    </a:lnTo>
                    <a:lnTo>
                      <a:pt x="1125" y="580"/>
                    </a:lnTo>
                    <a:lnTo>
                      <a:pt x="1149" y="577"/>
                    </a:lnTo>
                    <a:lnTo>
                      <a:pt x="1381" y="577"/>
                    </a:lnTo>
                    <a:lnTo>
                      <a:pt x="1653" y="49"/>
                    </a:lnTo>
                    <a:lnTo>
                      <a:pt x="1667" y="29"/>
                    </a:lnTo>
                    <a:lnTo>
                      <a:pt x="1685" y="13"/>
                    </a:lnTo>
                    <a:lnTo>
                      <a:pt x="1707" y="3"/>
                    </a:lnTo>
                    <a:lnTo>
                      <a:pt x="1731" y="0"/>
                    </a:lnTo>
                    <a:lnTo>
                      <a:pt x="1755" y="2"/>
                    </a:lnTo>
                    <a:lnTo>
                      <a:pt x="1778" y="12"/>
                    </a:lnTo>
                    <a:lnTo>
                      <a:pt x="1798" y="26"/>
                    </a:lnTo>
                    <a:lnTo>
                      <a:pt x="1812" y="44"/>
                    </a:lnTo>
                    <a:lnTo>
                      <a:pt x="1822" y="66"/>
                    </a:lnTo>
                    <a:lnTo>
                      <a:pt x="1825" y="90"/>
                    </a:lnTo>
                    <a:lnTo>
                      <a:pt x="1825" y="870"/>
                    </a:lnTo>
                    <a:lnTo>
                      <a:pt x="1950" y="625"/>
                    </a:lnTo>
                    <a:lnTo>
                      <a:pt x="1966" y="605"/>
                    </a:lnTo>
                    <a:lnTo>
                      <a:pt x="1984" y="590"/>
                    </a:lnTo>
                    <a:lnTo>
                      <a:pt x="2007" y="580"/>
                    </a:lnTo>
                    <a:lnTo>
                      <a:pt x="2031" y="577"/>
                    </a:lnTo>
                    <a:lnTo>
                      <a:pt x="2477" y="577"/>
                    </a:lnTo>
                    <a:lnTo>
                      <a:pt x="2501" y="580"/>
                    </a:lnTo>
                    <a:lnTo>
                      <a:pt x="2523" y="588"/>
                    </a:lnTo>
                    <a:lnTo>
                      <a:pt x="2542" y="602"/>
                    </a:lnTo>
                    <a:lnTo>
                      <a:pt x="2556" y="621"/>
                    </a:lnTo>
                    <a:lnTo>
                      <a:pt x="2565" y="644"/>
                    </a:lnTo>
                    <a:lnTo>
                      <a:pt x="2568" y="668"/>
                    </a:lnTo>
                    <a:lnTo>
                      <a:pt x="2565" y="691"/>
                    </a:lnTo>
                    <a:lnTo>
                      <a:pt x="2555" y="713"/>
                    </a:lnTo>
                    <a:lnTo>
                      <a:pt x="2541" y="732"/>
                    </a:lnTo>
                    <a:lnTo>
                      <a:pt x="2523" y="746"/>
                    </a:lnTo>
                    <a:lnTo>
                      <a:pt x="2501" y="755"/>
                    </a:lnTo>
                    <a:lnTo>
                      <a:pt x="2477" y="757"/>
                    </a:lnTo>
                    <a:lnTo>
                      <a:pt x="2087" y="757"/>
                    </a:lnTo>
                    <a:lnTo>
                      <a:pt x="1815" y="1286"/>
                    </a:lnTo>
                    <a:lnTo>
                      <a:pt x="1801" y="1307"/>
                    </a:lnTo>
                    <a:lnTo>
                      <a:pt x="1781" y="1321"/>
                    </a:lnTo>
                    <a:lnTo>
                      <a:pt x="1758" y="1331"/>
                    </a:lnTo>
                    <a:lnTo>
                      <a:pt x="1734" y="1335"/>
                    </a:lnTo>
                    <a:lnTo>
                      <a:pt x="1724" y="1334"/>
                    </a:lnTo>
                    <a:lnTo>
                      <a:pt x="1713" y="1333"/>
                    </a:lnTo>
                    <a:lnTo>
                      <a:pt x="1690" y="1324"/>
                    </a:lnTo>
                    <a:lnTo>
                      <a:pt x="1670" y="1308"/>
                    </a:lnTo>
                    <a:lnTo>
                      <a:pt x="1656" y="1290"/>
                    </a:lnTo>
                    <a:lnTo>
                      <a:pt x="1646" y="1269"/>
                    </a:lnTo>
                    <a:lnTo>
                      <a:pt x="1643" y="1244"/>
                    </a:lnTo>
                    <a:lnTo>
                      <a:pt x="1643" y="464"/>
                    </a:lnTo>
                    <a:lnTo>
                      <a:pt x="1518" y="709"/>
                    </a:lnTo>
                    <a:lnTo>
                      <a:pt x="1502" y="729"/>
                    </a:lnTo>
                    <a:lnTo>
                      <a:pt x="1483" y="745"/>
                    </a:lnTo>
                    <a:lnTo>
                      <a:pt x="1461" y="755"/>
                    </a:lnTo>
                    <a:lnTo>
                      <a:pt x="1437" y="757"/>
                    </a:lnTo>
                    <a:lnTo>
                      <a:pt x="1205" y="757"/>
                    </a:lnTo>
                    <a:lnTo>
                      <a:pt x="931" y="1286"/>
                    </a:lnTo>
                    <a:lnTo>
                      <a:pt x="919" y="1306"/>
                    </a:lnTo>
                    <a:lnTo>
                      <a:pt x="900" y="1321"/>
                    </a:lnTo>
                    <a:lnTo>
                      <a:pt x="877" y="1331"/>
                    </a:lnTo>
                    <a:lnTo>
                      <a:pt x="855" y="1335"/>
                    </a:lnTo>
                    <a:lnTo>
                      <a:pt x="830" y="1333"/>
                    </a:lnTo>
                    <a:lnTo>
                      <a:pt x="808" y="1324"/>
                    </a:lnTo>
                    <a:lnTo>
                      <a:pt x="788" y="1308"/>
                    </a:lnTo>
                    <a:lnTo>
                      <a:pt x="774" y="1290"/>
                    </a:lnTo>
                    <a:lnTo>
                      <a:pt x="764" y="1269"/>
                    </a:lnTo>
                    <a:lnTo>
                      <a:pt x="761" y="1244"/>
                    </a:lnTo>
                    <a:lnTo>
                      <a:pt x="761" y="464"/>
                    </a:lnTo>
                    <a:lnTo>
                      <a:pt x="634" y="709"/>
                    </a:lnTo>
                    <a:lnTo>
                      <a:pt x="620" y="729"/>
                    </a:lnTo>
                    <a:lnTo>
                      <a:pt x="601" y="745"/>
                    </a:lnTo>
                    <a:lnTo>
                      <a:pt x="579" y="755"/>
                    </a:lnTo>
                    <a:lnTo>
                      <a:pt x="553" y="757"/>
                    </a:lnTo>
                    <a:lnTo>
                      <a:pt x="91" y="757"/>
                    </a:lnTo>
                    <a:lnTo>
                      <a:pt x="66" y="755"/>
                    </a:lnTo>
                    <a:lnTo>
                      <a:pt x="45" y="746"/>
                    </a:lnTo>
                    <a:lnTo>
                      <a:pt x="27" y="732"/>
                    </a:lnTo>
                    <a:lnTo>
                      <a:pt x="12" y="713"/>
                    </a:lnTo>
                    <a:lnTo>
                      <a:pt x="4" y="692"/>
                    </a:lnTo>
                    <a:lnTo>
                      <a:pt x="0" y="668"/>
                    </a:lnTo>
                    <a:lnTo>
                      <a:pt x="4" y="644"/>
                    </a:lnTo>
                    <a:lnTo>
                      <a:pt x="12" y="621"/>
                    </a:lnTo>
                    <a:lnTo>
                      <a:pt x="27" y="602"/>
                    </a:lnTo>
                    <a:lnTo>
                      <a:pt x="45" y="588"/>
                    </a:lnTo>
                    <a:lnTo>
                      <a:pt x="66" y="580"/>
                    </a:lnTo>
                    <a:lnTo>
                      <a:pt x="91" y="577"/>
                    </a:lnTo>
                    <a:lnTo>
                      <a:pt x="499" y="577"/>
                    </a:lnTo>
                    <a:lnTo>
                      <a:pt x="771" y="49"/>
                    </a:lnTo>
                    <a:lnTo>
                      <a:pt x="785" y="29"/>
                    </a:lnTo>
                    <a:lnTo>
                      <a:pt x="803" y="13"/>
                    </a:lnTo>
                    <a:lnTo>
                      <a:pt x="825" y="3"/>
                    </a:lnTo>
                    <a:lnTo>
                      <a:pt x="8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"/>
              <p:cNvSpPr>
                <a:spLocks noEditPoints="1"/>
              </p:cNvSpPr>
              <p:nvPr/>
            </p:nvSpPr>
            <p:spPr bwMode="auto">
              <a:xfrm>
                <a:off x="4088" y="322"/>
                <a:ext cx="1555" cy="1393"/>
              </a:xfrm>
              <a:custGeom>
                <a:avLst/>
                <a:gdLst>
                  <a:gd name="T0" fmla="*/ 1268 w 4665"/>
                  <a:gd name="T1" fmla="*/ 322 h 4177"/>
                  <a:gd name="T2" fmla="*/ 1012 w 4665"/>
                  <a:gd name="T3" fmla="*/ 382 h 4177"/>
                  <a:gd name="T4" fmla="*/ 785 w 4665"/>
                  <a:gd name="T5" fmla="*/ 500 h 4177"/>
                  <a:gd name="T6" fmla="*/ 593 w 4665"/>
                  <a:gd name="T7" fmla="*/ 671 h 4177"/>
                  <a:gd name="T8" fmla="*/ 445 w 4665"/>
                  <a:gd name="T9" fmla="*/ 890 h 4177"/>
                  <a:gd name="T10" fmla="*/ 347 w 4665"/>
                  <a:gd name="T11" fmla="*/ 1148 h 4177"/>
                  <a:gd name="T12" fmla="*/ 314 w 4665"/>
                  <a:gd name="T13" fmla="*/ 1413 h 4177"/>
                  <a:gd name="T14" fmla="*/ 347 w 4665"/>
                  <a:gd name="T15" fmla="*/ 1674 h 4177"/>
                  <a:gd name="T16" fmla="*/ 441 w 4665"/>
                  <a:gd name="T17" fmla="*/ 1921 h 4177"/>
                  <a:gd name="T18" fmla="*/ 595 w 4665"/>
                  <a:gd name="T19" fmla="*/ 2144 h 4177"/>
                  <a:gd name="T20" fmla="*/ 4129 w 4665"/>
                  <a:gd name="T21" fmla="*/ 2073 h 4177"/>
                  <a:gd name="T22" fmla="*/ 4264 w 4665"/>
                  <a:gd name="T23" fmla="*/ 1841 h 4177"/>
                  <a:gd name="T24" fmla="*/ 4336 w 4665"/>
                  <a:gd name="T25" fmla="*/ 1588 h 4177"/>
                  <a:gd name="T26" fmla="*/ 4348 w 4665"/>
                  <a:gd name="T27" fmla="*/ 1324 h 4177"/>
                  <a:gd name="T28" fmla="*/ 4292 w 4665"/>
                  <a:gd name="T29" fmla="*/ 1060 h 4177"/>
                  <a:gd name="T30" fmla="*/ 4177 w 4665"/>
                  <a:gd name="T31" fmla="*/ 812 h 4177"/>
                  <a:gd name="T32" fmla="*/ 4012 w 4665"/>
                  <a:gd name="T33" fmla="*/ 608 h 4177"/>
                  <a:gd name="T34" fmla="*/ 3809 w 4665"/>
                  <a:gd name="T35" fmla="*/ 455 h 4177"/>
                  <a:gd name="T36" fmla="*/ 3571 w 4665"/>
                  <a:gd name="T37" fmla="*/ 355 h 4177"/>
                  <a:gd name="T38" fmla="*/ 3308 w 4665"/>
                  <a:gd name="T39" fmla="*/ 315 h 4177"/>
                  <a:gd name="T40" fmla="*/ 3062 w 4665"/>
                  <a:gd name="T41" fmla="*/ 329 h 4177"/>
                  <a:gd name="T42" fmla="*/ 2776 w 4665"/>
                  <a:gd name="T43" fmla="*/ 406 h 4177"/>
                  <a:gd name="T44" fmla="*/ 2513 w 4665"/>
                  <a:gd name="T45" fmla="*/ 547 h 4177"/>
                  <a:gd name="T46" fmla="*/ 2376 w 4665"/>
                  <a:gd name="T47" fmla="*/ 638 h 4177"/>
                  <a:gd name="T48" fmla="*/ 2285 w 4665"/>
                  <a:gd name="T49" fmla="*/ 635 h 4177"/>
                  <a:gd name="T50" fmla="*/ 2150 w 4665"/>
                  <a:gd name="T51" fmla="*/ 546 h 4177"/>
                  <a:gd name="T52" fmla="*/ 1888 w 4665"/>
                  <a:gd name="T53" fmla="*/ 406 h 4177"/>
                  <a:gd name="T54" fmla="*/ 1602 w 4665"/>
                  <a:gd name="T55" fmla="*/ 329 h 4177"/>
                  <a:gd name="T56" fmla="*/ 1403 w 4665"/>
                  <a:gd name="T57" fmla="*/ 0 h 4177"/>
                  <a:gd name="T58" fmla="*/ 1731 w 4665"/>
                  <a:gd name="T59" fmla="*/ 33 h 4177"/>
                  <a:gd name="T60" fmla="*/ 2044 w 4665"/>
                  <a:gd name="T61" fmla="*/ 131 h 4177"/>
                  <a:gd name="T62" fmla="*/ 2333 w 4665"/>
                  <a:gd name="T63" fmla="*/ 289 h 4177"/>
                  <a:gd name="T64" fmla="*/ 2621 w 4665"/>
                  <a:gd name="T65" fmla="*/ 131 h 4177"/>
                  <a:gd name="T66" fmla="*/ 2934 w 4665"/>
                  <a:gd name="T67" fmla="*/ 33 h 4177"/>
                  <a:gd name="T68" fmla="*/ 3262 w 4665"/>
                  <a:gd name="T69" fmla="*/ 0 h 4177"/>
                  <a:gd name="T70" fmla="*/ 3518 w 4665"/>
                  <a:gd name="T71" fmla="*/ 22 h 4177"/>
                  <a:gd name="T72" fmla="*/ 3802 w 4665"/>
                  <a:gd name="T73" fmla="*/ 104 h 4177"/>
                  <a:gd name="T74" fmla="*/ 4058 w 4665"/>
                  <a:gd name="T75" fmla="*/ 242 h 4177"/>
                  <a:gd name="T76" fmla="*/ 4278 w 4665"/>
                  <a:gd name="T77" fmla="*/ 433 h 4177"/>
                  <a:gd name="T78" fmla="*/ 4457 w 4665"/>
                  <a:gd name="T79" fmla="*/ 670 h 4177"/>
                  <a:gd name="T80" fmla="*/ 4587 w 4665"/>
                  <a:gd name="T81" fmla="*/ 947 h 4177"/>
                  <a:gd name="T82" fmla="*/ 4655 w 4665"/>
                  <a:gd name="T83" fmla="*/ 1245 h 4177"/>
                  <a:gd name="T84" fmla="*/ 4659 w 4665"/>
                  <a:gd name="T85" fmla="*/ 1544 h 4177"/>
                  <a:gd name="T86" fmla="*/ 4601 w 4665"/>
                  <a:gd name="T87" fmla="*/ 1835 h 4177"/>
                  <a:gd name="T88" fmla="*/ 4482 w 4665"/>
                  <a:gd name="T89" fmla="*/ 2110 h 4177"/>
                  <a:gd name="T90" fmla="*/ 4301 w 4665"/>
                  <a:gd name="T91" fmla="*/ 2359 h 4177"/>
                  <a:gd name="T92" fmla="*/ 2441 w 4665"/>
                  <a:gd name="T93" fmla="*/ 4133 h 4177"/>
                  <a:gd name="T94" fmla="*/ 2362 w 4665"/>
                  <a:gd name="T95" fmla="*/ 4174 h 4177"/>
                  <a:gd name="T96" fmla="*/ 2275 w 4665"/>
                  <a:gd name="T97" fmla="*/ 4166 h 4177"/>
                  <a:gd name="T98" fmla="*/ 374 w 4665"/>
                  <a:gd name="T99" fmla="*/ 2368 h 4177"/>
                  <a:gd name="T100" fmla="*/ 239 w 4665"/>
                  <a:gd name="T101" fmla="*/ 2197 h 4177"/>
                  <a:gd name="T102" fmla="*/ 98 w 4665"/>
                  <a:gd name="T103" fmla="*/ 1929 h 4177"/>
                  <a:gd name="T104" fmla="*/ 18 w 4665"/>
                  <a:gd name="T105" fmla="*/ 1643 h 4177"/>
                  <a:gd name="T106" fmla="*/ 1 w 4665"/>
                  <a:gd name="T107" fmla="*/ 1346 h 4177"/>
                  <a:gd name="T108" fmla="*/ 48 w 4665"/>
                  <a:gd name="T109" fmla="*/ 1047 h 4177"/>
                  <a:gd name="T110" fmla="*/ 159 w 4665"/>
                  <a:gd name="T111" fmla="*/ 758 h 4177"/>
                  <a:gd name="T112" fmla="*/ 323 w 4665"/>
                  <a:gd name="T113" fmla="*/ 507 h 4177"/>
                  <a:gd name="T114" fmla="*/ 531 w 4665"/>
                  <a:gd name="T115" fmla="*/ 301 h 4177"/>
                  <a:gd name="T116" fmla="*/ 775 w 4665"/>
                  <a:gd name="T117" fmla="*/ 144 h 4177"/>
                  <a:gd name="T118" fmla="*/ 1050 w 4665"/>
                  <a:gd name="T119" fmla="*/ 43 h 4177"/>
                  <a:gd name="T120" fmla="*/ 1347 w 4665"/>
                  <a:gd name="T121" fmla="*/ 0 h 4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65" h="4177">
                    <a:moveTo>
                      <a:pt x="1403" y="315"/>
                    </a:moveTo>
                    <a:lnTo>
                      <a:pt x="1359" y="315"/>
                    </a:lnTo>
                    <a:lnTo>
                      <a:pt x="1268" y="322"/>
                    </a:lnTo>
                    <a:lnTo>
                      <a:pt x="1179" y="335"/>
                    </a:lnTo>
                    <a:lnTo>
                      <a:pt x="1094" y="355"/>
                    </a:lnTo>
                    <a:lnTo>
                      <a:pt x="1012" y="382"/>
                    </a:lnTo>
                    <a:lnTo>
                      <a:pt x="933" y="416"/>
                    </a:lnTo>
                    <a:lnTo>
                      <a:pt x="856" y="455"/>
                    </a:lnTo>
                    <a:lnTo>
                      <a:pt x="785" y="500"/>
                    </a:lnTo>
                    <a:lnTo>
                      <a:pt x="717" y="551"/>
                    </a:lnTo>
                    <a:lnTo>
                      <a:pt x="653" y="608"/>
                    </a:lnTo>
                    <a:lnTo>
                      <a:pt x="593" y="671"/>
                    </a:lnTo>
                    <a:lnTo>
                      <a:pt x="539" y="739"/>
                    </a:lnTo>
                    <a:lnTo>
                      <a:pt x="489" y="812"/>
                    </a:lnTo>
                    <a:lnTo>
                      <a:pt x="445" y="890"/>
                    </a:lnTo>
                    <a:lnTo>
                      <a:pt x="405" y="973"/>
                    </a:lnTo>
                    <a:lnTo>
                      <a:pt x="373" y="1060"/>
                    </a:lnTo>
                    <a:lnTo>
                      <a:pt x="347" y="1148"/>
                    </a:lnTo>
                    <a:lnTo>
                      <a:pt x="330" y="1236"/>
                    </a:lnTo>
                    <a:lnTo>
                      <a:pt x="319" y="1324"/>
                    </a:lnTo>
                    <a:lnTo>
                      <a:pt x="314" y="1413"/>
                    </a:lnTo>
                    <a:lnTo>
                      <a:pt x="319" y="1501"/>
                    </a:lnTo>
                    <a:lnTo>
                      <a:pt x="329" y="1588"/>
                    </a:lnTo>
                    <a:lnTo>
                      <a:pt x="347" y="1674"/>
                    </a:lnTo>
                    <a:lnTo>
                      <a:pt x="371" y="1758"/>
                    </a:lnTo>
                    <a:lnTo>
                      <a:pt x="403" y="1841"/>
                    </a:lnTo>
                    <a:lnTo>
                      <a:pt x="441" y="1921"/>
                    </a:lnTo>
                    <a:lnTo>
                      <a:pt x="485" y="1999"/>
                    </a:lnTo>
                    <a:lnTo>
                      <a:pt x="536" y="2073"/>
                    </a:lnTo>
                    <a:lnTo>
                      <a:pt x="595" y="2144"/>
                    </a:lnTo>
                    <a:lnTo>
                      <a:pt x="2333" y="3803"/>
                    </a:lnTo>
                    <a:lnTo>
                      <a:pt x="4070" y="2144"/>
                    </a:lnTo>
                    <a:lnTo>
                      <a:pt x="4129" y="2073"/>
                    </a:lnTo>
                    <a:lnTo>
                      <a:pt x="4180" y="1999"/>
                    </a:lnTo>
                    <a:lnTo>
                      <a:pt x="4226" y="1921"/>
                    </a:lnTo>
                    <a:lnTo>
                      <a:pt x="4264" y="1841"/>
                    </a:lnTo>
                    <a:lnTo>
                      <a:pt x="4295" y="1758"/>
                    </a:lnTo>
                    <a:lnTo>
                      <a:pt x="4319" y="1674"/>
                    </a:lnTo>
                    <a:lnTo>
                      <a:pt x="4336" y="1588"/>
                    </a:lnTo>
                    <a:lnTo>
                      <a:pt x="4348" y="1501"/>
                    </a:lnTo>
                    <a:lnTo>
                      <a:pt x="4351" y="1413"/>
                    </a:lnTo>
                    <a:lnTo>
                      <a:pt x="4348" y="1324"/>
                    </a:lnTo>
                    <a:lnTo>
                      <a:pt x="4336" y="1236"/>
                    </a:lnTo>
                    <a:lnTo>
                      <a:pt x="4318" y="1148"/>
                    </a:lnTo>
                    <a:lnTo>
                      <a:pt x="4292" y="1060"/>
                    </a:lnTo>
                    <a:lnTo>
                      <a:pt x="4260" y="973"/>
                    </a:lnTo>
                    <a:lnTo>
                      <a:pt x="4221" y="890"/>
                    </a:lnTo>
                    <a:lnTo>
                      <a:pt x="4177" y="812"/>
                    </a:lnTo>
                    <a:lnTo>
                      <a:pt x="4127" y="739"/>
                    </a:lnTo>
                    <a:lnTo>
                      <a:pt x="4072" y="671"/>
                    </a:lnTo>
                    <a:lnTo>
                      <a:pt x="4012" y="608"/>
                    </a:lnTo>
                    <a:lnTo>
                      <a:pt x="3949" y="551"/>
                    </a:lnTo>
                    <a:lnTo>
                      <a:pt x="3881" y="500"/>
                    </a:lnTo>
                    <a:lnTo>
                      <a:pt x="3809" y="455"/>
                    </a:lnTo>
                    <a:lnTo>
                      <a:pt x="3733" y="416"/>
                    </a:lnTo>
                    <a:lnTo>
                      <a:pt x="3654" y="382"/>
                    </a:lnTo>
                    <a:lnTo>
                      <a:pt x="3571" y="355"/>
                    </a:lnTo>
                    <a:lnTo>
                      <a:pt x="3486" y="335"/>
                    </a:lnTo>
                    <a:lnTo>
                      <a:pt x="3399" y="322"/>
                    </a:lnTo>
                    <a:lnTo>
                      <a:pt x="3308" y="315"/>
                    </a:lnTo>
                    <a:lnTo>
                      <a:pt x="3262" y="315"/>
                    </a:lnTo>
                    <a:lnTo>
                      <a:pt x="3161" y="318"/>
                    </a:lnTo>
                    <a:lnTo>
                      <a:pt x="3062" y="329"/>
                    </a:lnTo>
                    <a:lnTo>
                      <a:pt x="2964" y="348"/>
                    </a:lnTo>
                    <a:lnTo>
                      <a:pt x="2868" y="373"/>
                    </a:lnTo>
                    <a:lnTo>
                      <a:pt x="2776" y="406"/>
                    </a:lnTo>
                    <a:lnTo>
                      <a:pt x="2685" y="446"/>
                    </a:lnTo>
                    <a:lnTo>
                      <a:pt x="2596" y="494"/>
                    </a:lnTo>
                    <a:lnTo>
                      <a:pt x="2513" y="547"/>
                    </a:lnTo>
                    <a:lnTo>
                      <a:pt x="2431" y="608"/>
                    </a:lnTo>
                    <a:lnTo>
                      <a:pt x="2404" y="625"/>
                    </a:lnTo>
                    <a:lnTo>
                      <a:pt x="2376" y="638"/>
                    </a:lnTo>
                    <a:lnTo>
                      <a:pt x="2346" y="642"/>
                    </a:lnTo>
                    <a:lnTo>
                      <a:pt x="2315" y="642"/>
                    </a:lnTo>
                    <a:lnTo>
                      <a:pt x="2285" y="635"/>
                    </a:lnTo>
                    <a:lnTo>
                      <a:pt x="2256" y="624"/>
                    </a:lnTo>
                    <a:lnTo>
                      <a:pt x="2229" y="605"/>
                    </a:lnTo>
                    <a:lnTo>
                      <a:pt x="2150" y="546"/>
                    </a:lnTo>
                    <a:lnTo>
                      <a:pt x="2066" y="493"/>
                    </a:lnTo>
                    <a:lnTo>
                      <a:pt x="1979" y="446"/>
                    </a:lnTo>
                    <a:lnTo>
                      <a:pt x="1888" y="406"/>
                    </a:lnTo>
                    <a:lnTo>
                      <a:pt x="1795" y="373"/>
                    </a:lnTo>
                    <a:lnTo>
                      <a:pt x="1699" y="348"/>
                    </a:lnTo>
                    <a:lnTo>
                      <a:pt x="1602" y="329"/>
                    </a:lnTo>
                    <a:lnTo>
                      <a:pt x="1502" y="318"/>
                    </a:lnTo>
                    <a:lnTo>
                      <a:pt x="1403" y="315"/>
                    </a:lnTo>
                    <a:close/>
                    <a:moveTo>
                      <a:pt x="1403" y="0"/>
                    </a:moveTo>
                    <a:lnTo>
                      <a:pt x="1514" y="3"/>
                    </a:lnTo>
                    <a:lnTo>
                      <a:pt x="1623" y="15"/>
                    </a:lnTo>
                    <a:lnTo>
                      <a:pt x="1731" y="33"/>
                    </a:lnTo>
                    <a:lnTo>
                      <a:pt x="1838" y="59"/>
                    </a:lnTo>
                    <a:lnTo>
                      <a:pt x="1943" y="92"/>
                    </a:lnTo>
                    <a:lnTo>
                      <a:pt x="2044" y="131"/>
                    </a:lnTo>
                    <a:lnTo>
                      <a:pt x="2144" y="177"/>
                    </a:lnTo>
                    <a:lnTo>
                      <a:pt x="2241" y="231"/>
                    </a:lnTo>
                    <a:lnTo>
                      <a:pt x="2333" y="289"/>
                    </a:lnTo>
                    <a:lnTo>
                      <a:pt x="2426" y="231"/>
                    </a:lnTo>
                    <a:lnTo>
                      <a:pt x="2521" y="177"/>
                    </a:lnTo>
                    <a:lnTo>
                      <a:pt x="2621" y="131"/>
                    </a:lnTo>
                    <a:lnTo>
                      <a:pt x="2723" y="92"/>
                    </a:lnTo>
                    <a:lnTo>
                      <a:pt x="2827" y="59"/>
                    </a:lnTo>
                    <a:lnTo>
                      <a:pt x="2934" y="33"/>
                    </a:lnTo>
                    <a:lnTo>
                      <a:pt x="3042" y="15"/>
                    </a:lnTo>
                    <a:lnTo>
                      <a:pt x="3151" y="3"/>
                    </a:lnTo>
                    <a:lnTo>
                      <a:pt x="3262" y="0"/>
                    </a:lnTo>
                    <a:lnTo>
                      <a:pt x="3318" y="0"/>
                    </a:lnTo>
                    <a:lnTo>
                      <a:pt x="3420" y="8"/>
                    </a:lnTo>
                    <a:lnTo>
                      <a:pt x="3518" y="22"/>
                    </a:lnTo>
                    <a:lnTo>
                      <a:pt x="3615" y="43"/>
                    </a:lnTo>
                    <a:lnTo>
                      <a:pt x="3710" y="70"/>
                    </a:lnTo>
                    <a:lnTo>
                      <a:pt x="3802" y="104"/>
                    </a:lnTo>
                    <a:lnTo>
                      <a:pt x="3891" y="144"/>
                    </a:lnTo>
                    <a:lnTo>
                      <a:pt x="3975" y="191"/>
                    </a:lnTo>
                    <a:lnTo>
                      <a:pt x="4058" y="242"/>
                    </a:lnTo>
                    <a:lnTo>
                      <a:pt x="4136" y="301"/>
                    </a:lnTo>
                    <a:lnTo>
                      <a:pt x="4208" y="363"/>
                    </a:lnTo>
                    <a:lnTo>
                      <a:pt x="4278" y="433"/>
                    </a:lnTo>
                    <a:lnTo>
                      <a:pt x="4344" y="507"/>
                    </a:lnTo>
                    <a:lnTo>
                      <a:pt x="4403" y="586"/>
                    </a:lnTo>
                    <a:lnTo>
                      <a:pt x="4457" y="670"/>
                    </a:lnTo>
                    <a:lnTo>
                      <a:pt x="4506" y="758"/>
                    </a:lnTo>
                    <a:lnTo>
                      <a:pt x="4550" y="850"/>
                    </a:lnTo>
                    <a:lnTo>
                      <a:pt x="4587" y="947"/>
                    </a:lnTo>
                    <a:lnTo>
                      <a:pt x="4617" y="1047"/>
                    </a:lnTo>
                    <a:lnTo>
                      <a:pt x="4640" y="1145"/>
                    </a:lnTo>
                    <a:lnTo>
                      <a:pt x="4655" y="1245"/>
                    </a:lnTo>
                    <a:lnTo>
                      <a:pt x="4664" y="1346"/>
                    </a:lnTo>
                    <a:lnTo>
                      <a:pt x="4665" y="1445"/>
                    </a:lnTo>
                    <a:lnTo>
                      <a:pt x="4659" y="1544"/>
                    </a:lnTo>
                    <a:lnTo>
                      <a:pt x="4647" y="1643"/>
                    </a:lnTo>
                    <a:lnTo>
                      <a:pt x="4628" y="1740"/>
                    </a:lnTo>
                    <a:lnTo>
                      <a:pt x="4601" y="1835"/>
                    </a:lnTo>
                    <a:lnTo>
                      <a:pt x="4568" y="1929"/>
                    </a:lnTo>
                    <a:lnTo>
                      <a:pt x="4527" y="2020"/>
                    </a:lnTo>
                    <a:lnTo>
                      <a:pt x="4482" y="2110"/>
                    </a:lnTo>
                    <a:lnTo>
                      <a:pt x="4428" y="2197"/>
                    </a:lnTo>
                    <a:lnTo>
                      <a:pt x="4368" y="2279"/>
                    </a:lnTo>
                    <a:lnTo>
                      <a:pt x="4301" y="2359"/>
                    </a:lnTo>
                    <a:lnTo>
                      <a:pt x="4297" y="2363"/>
                    </a:lnTo>
                    <a:lnTo>
                      <a:pt x="4292" y="2368"/>
                    </a:lnTo>
                    <a:lnTo>
                      <a:pt x="2441" y="4133"/>
                    </a:lnTo>
                    <a:lnTo>
                      <a:pt x="2417" y="4153"/>
                    </a:lnTo>
                    <a:lnTo>
                      <a:pt x="2390" y="4166"/>
                    </a:lnTo>
                    <a:lnTo>
                      <a:pt x="2362" y="4174"/>
                    </a:lnTo>
                    <a:lnTo>
                      <a:pt x="2333" y="4177"/>
                    </a:lnTo>
                    <a:lnTo>
                      <a:pt x="2303" y="4174"/>
                    </a:lnTo>
                    <a:lnTo>
                      <a:pt x="2275" y="4166"/>
                    </a:lnTo>
                    <a:lnTo>
                      <a:pt x="2249" y="4153"/>
                    </a:lnTo>
                    <a:lnTo>
                      <a:pt x="2225" y="4133"/>
                    </a:lnTo>
                    <a:lnTo>
                      <a:pt x="374" y="2368"/>
                    </a:lnTo>
                    <a:lnTo>
                      <a:pt x="366" y="2359"/>
                    </a:lnTo>
                    <a:lnTo>
                      <a:pt x="299" y="2279"/>
                    </a:lnTo>
                    <a:lnTo>
                      <a:pt x="239" y="2197"/>
                    </a:lnTo>
                    <a:lnTo>
                      <a:pt x="185" y="2110"/>
                    </a:lnTo>
                    <a:lnTo>
                      <a:pt x="138" y="2020"/>
                    </a:lnTo>
                    <a:lnTo>
                      <a:pt x="98" y="1929"/>
                    </a:lnTo>
                    <a:lnTo>
                      <a:pt x="64" y="1835"/>
                    </a:lnTo>
                    <a:lnTo>
                      <a:pt x="38" y="1740"/>
                    </a:lnTo>
                    <a:lnTo>
                      <a:pt x="18" y="1643"/>
                    </a:lnTo>
                    <a:lnTo>
                      <a:pt x="6" y="1544"/>
                    </a:lnTo>
                    <a:lnTo>
                      <a:pt x="0" y="1445"/>
                    </a:lnTo>
                    <a:lnTo>
                      <a:pt x="1" y="1346"/>
                    </a:lnTo>
                    <a:lnTo>
                      <a:pt x="10" y="1245"/>
                    </a:lnTo>
                    <a:lnTo>
                      <a:pt x="26" y="1145"/>
                    </a:lnTo>
                    <a:lnTo>
                      <a:pt x="48" y="1047"/>
                    </a:lnTo>
                    <a:lnTo>
                      <a:pt x="78" y="947"/>
                    </a:lnTo>
                    <a:lnTo>
                      <a:pt x="117" y="850"/>
                    </a:lnTo>
                    <a:lnTo>
                      <a:pt x="159" y="758"/>
                    </a:lnTo>
                    <a:lnTo>
                      <a:pt x="209" y="670"/>
                    </a:lnTo>
                    <a:lnTo>
                      <a:pt x="263" y="586"/>
                    </a:lnTo>
                    <a:lnTo>
                      <a:pt x="323" y="507"/>
                    </a:lnTo>
                    <a:lnTo>
                      <a:pt x="387" y="433"/>
                    </a:lnTo>
                    <a:lnTo>
                      <a:pt x="457" y="363"/>
                    </a:lnTo>
                    <a:lnTo>
                      <a:pt x="531" y="301"/>
                    </a:lnTo>
                    <a:lnTo>
                      <a:pt x="609" y="242"/>
                    </a:lnTo>
                    <a:lnTo>
                      <a:pt x="690" y="191"/>
                    </a:lnTo>
                    <a:lnTo>
                      <a:pt x="775" y="144"/>
                    </a:lnTo>
                    <a:lnTo>
                      <a:pt x="864" y="104"/>
                    </a:lnTo>
                    <a:lnTo>
                      <a:pt x="956" y="70"/>
                    </a:lnTo>
                    <a:lnTo>
                      <a:pt x="1050" y="43"/>
                    </a:lnTo>
                    <a:lnTo>
                      <a:pt x="1147" y="22"/>
                    </a:lnTo>
                    <a:lnTo>
                      <a:pt x="1246" y="8"/>
                    </a:lnTo>
                    <a:lnTo>
                      <a:pt x="1347" y="0"/>
                    </a:lnTo>
                    <a:lnTo>
                      <a:pt x="14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5030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161" y="-196771"/>
            <a:ext cx="11096564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საყოველთაო ჯანდაცვის მთავარი მიღწევები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902113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4066" y="2948052"/>
            <a:ext cx="4969093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66302" y="3683424"/>
            <a:ext cx="978459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491022" y="4621367"/>
            <a:ext cx="2494421" cy="442028"/>
            <a:chOff x="-798449" y="1946769"/>
            <a:chExt cx="5603251" cy="740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798449" y="1946769"/>
              <a:ext cx="4416696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7403718" y="3703090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89574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148532" y="2719600"/>
            <a:ext cx="2339854" cy="1582612"/>
            <a:chOff x="989012" y="1676400"/>
            <a:chExt cx="2613243" cy="2984991"/>
          </a:xfrm>
        </p:grpSpPr>
        <p:sp>
          <p:nvSpPr>
            <p:cNvPr id="48" name="TextBox 47"/>
            <p:cNvSpPr txBox="1"/>
            <p:nvPr/>
          </p:nvSpPr>
          <p:spPr>
            <a:xfrm>
              <a:off x="1286948" y="2815394"/>
              <a:ext cx="2315307" cy="184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ხელმისაწვდომობა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სერვისებზე 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 algn="ctr"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396821" y="1659278"/>
            <a:ext cx="3039775" cy="3136030"/>
            <a:chOff x="8007304" y="1676400"/>
            <a:chExt cx="3048025" cy="3136030"/>
          </a:xfrm>
        </p:grpSpPr>
        <p:sp>
          <p:nvSpPr>
            <p:cNvPr id="51" name="TextBox 50"/>
            <p:cNvSpPr txBox="1"/>
            <p:nvPr/>
          </p:nvSpPr>
          <p:spPr>
            <a:xfrm>
              <a:off x="8007304" y="3833701"/>
              <a:ext cx="21336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ფინანსური დაცულობა</a:t>
              </a:r>
            </a:p>
            <a:p>
              <a:pPr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5008607"/>
            <a:ext cx="2127825" cy="9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გაიზარდა ნდობა სახელმწიფოს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</a:rPr>
              <a:t>მიერ  დაფინანსებულ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სერვისებზე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0909" y="4677954"/>
            <a:ext cx="18401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შემცირდა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ფინანსური ბარიერები</a:t>
            </a:r>
          </a:p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768" y="974332"/>
            <a:ext cx="979572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ჯანმოს შეფასება: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ka-GE" sz="20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საქართველოს </a:t>
            </a:r>
            <a:r>
              <a:rPr lang="ka-GE" sz="2000" dirty="0">
                <a:solidFill>
                  <a:srgbClr val="C00000"/>
                </a:solidFill>
              </a:rPr>
              <a:t>მთავრობამ თითოეული მოქალაქისათვის შექმნა ჯანდაცვის უფლებით უნივერსალური სარგებლობის ფუნდამენტი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ka-GE" sz="20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36139" y="2603417"/>
            <a:ext cx="2073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გაიზარდა სამედიცინო სერვისების უტილიზაცია</a:t>
            </a:r>
            <a:endParaRPr lang="ka-GE" sz="16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16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13349" y="64853"/>
            <a:ext cx="5943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dirty="0" smtClean="0"/>
              <a:t>სერვისების უტილიზაცია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478540"/>
              </p:ext>
            </p:extLst>
          </p:nvPr>
        </p:nvGraphicFramePr>
        <p:xfrm>
          <a:off x="572456" y="581384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282198"/>
              </p:ext>
            </p:extLst>
          </p:nvPr>
        </p:nvGraphicFramePr>
        <p:xfrm>
          <a:off x="691174" y="3488784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2496" y="2984728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ჰოსპიტალიზაცია 100 მოსახლეზე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9008" y="590266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გეგმური ამბულატორიული ვიზიტები ერთ სულზე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074286"/>
              </p:ext>
            </p:extLst>
          </p:nvPr>
        </p:nvGraphicFramePr>
        <p:xfrm>
          <a:off x="4132513" y="1269645"/>
          <a:ext cx="7848872" cy="527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7068129" y="6102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dirty="0"/>
              <a:t>შემთხვევების რაოდენობა </a:t>
            </a:r>
            <a:r>
              <a:rPr lang="en-US" dirty="0" smtClean="0"/>
              <a:t> - &gt; </a:t>
            </a:r>
            <a:r>
              <a:rPr lang="ka-GE" dirty="0" smtClean="0"/>
              <a:t>4</a:t>
            </a:r>
            <a:r>
              <a:rPr lang="en-US" dirty="0" smtClean="0"/>
              <a:t> </a:t>
            </a:r>
            <a:r>
              <a:rPr lang="ka-GE" dirty="0" smtClean="0"/>
              <a:t>მლნ</a:t>
            </a:r>
            <a:endParaRPr lang="en-US" dirty="0" smtClean="0"/>
          </a:p>
          <a:p>
            <a:pPr algn="ctr"/>
            <a:r>
              <a:rPr lang="ka-GE" dirty="0" smtClean="0"/>
              <a:t>(2013-2017)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792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საყოველთაო ჯანდაცვის პროგრამის განვითარების ეტაპები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2574"/>
            <a:ext cx="10972800" cy="39971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Kozuka Mincho Pro H" pitchFamily="18" charset="-128"/>
                <a:ea typeface="Kozuka Mincho Pro H" pitchFamily="18" charset="-128"/>
              </a:rPr>
              <a:t>I</a:t>
            </a:r>
            <a:r>
              <a:rPr lang="en-US" sz="2400" dirty="0"/>
              <a:t> </a:t>
            </a:r>
            <a:r>
              <a:rPr lang="ka-GE" sz="2400" dirty="0"/>
              <a:t>ფაზა - მინიმალური </a:t>
            </a:r>
            <a:r>
              <a:rPr lang="ka-GE" sz="2400" dirty="0" smtClean="0"/>
              <a:t>პაკეტი - 2013 </a:t>
            </a:r>
            <a:r>
              <a:rPr lang="ka-GE" sz="2400" dirty="0"/>
              <a:t>წლის 28 </a:t>
            </a:r>
            <a:r>
              <a:rPr lang="ka-GE" sz="2400" dirty="0" smtClean="0"/>
              <a:t>თებერვლი</a:t>
            </a:r>
            <a:endParaRPr lang="ka-GE" sz="2400" dirty="0"/>
          </a:p>
          <a:p>
            <a:r>
              <a:rPr lang="en-US" sz="2400" dirty="0" smtClean="0">
                <a:latin typeface="Kozuka Mincho Pro H" pitchFamily="18" charset="-128"/>
                <a:ea typeface="Kozuka Mincho Pro H" pitchFamily="18" charset="-128"/>
              </a:rPr>
              <a:t>II</a:t>
            </a:r>
            <a:r>
              <a:rPr lang="en-US" sz="2400" dirty="0" smtClean="0"/>
              <a:t> </a:t>
            </a:r>
            <a:r>
              <a:rPr lang="ka-GE" sz="2400" dirty="0"/>
              <a:t>ფაზა - საბაზისო </a:t>
            </a:r>
            <a:r>
              <a:rPr lang="ka-GE" sz="2400" dirty="0" smtClean="0"/>
              <a:t>პაკეტი 2013 </a:t>
            </a:r>
            <a:r>
              <a:rPr lang="ka-GE" sz="2400" dirty="0"/>
              <a:t>წლის 1 ივლისი </a:t>
            </a:r>
          </a:p>
          <a:p>
            <a:r>
              <a:rPr lang="en-US" sz="2400" dirty="0" smtClean="0"/>
              <a:t>III </a:t>
            </a:r>
            <a:r>
              <a:rPr lang="ka-GE" sz="2400" dirty="0"/>
              <a:t>ფაზა - </a:t>
            </a:r>
            <a:r>
              <a:rPr lang="ka-GE" sz="2400" dirty="0" smtClean="0"/>
              <a:t>მომსახურების </a:t>
            </a:r>
            <a:r>
              <a:rPr lang="ka-GE" sz="2400" dirty="0"/>
              <a:t>სტრატიფიცირება შემოსავლების ჯგუფების </a:t>
            </a:r>
            <a:r>
              <a:rPr lang="ka-GE" sz="2400" dirty="0" smtClean="0"/>
              <a:t>მიხედვით -  </a:t>
            </a:r>
            <a:r>
              <a:rPr lang="ka-GE" sz="2400" dirty="0"/>
              <a:t>2017 წლის 1 მაისი </a:t>
            </a:r>
            <a:endParaRPr lang="ka-GE" sz="2400" dirty="0" smtClean="0"/>
          </a:p>
          <a:p>
            <a:r>
              <a:rPr lang="ka-GE" sz="2400" dirty="0" smtClean="0"/>
              <a:t>სელექტიური კონტრაქტირება - 2017 წლის 1 მარტი</a:t>
            </a:r>
          </a:p>
          <a:p>
            <a:r>
              <a:rPr lang="ka-GE" sz="2400" dirty="0" smtClean="0"/>
              <a:t>სტარტეგიული შესყიდვების მექანიზმები - 2018 </a:t>
            </a:r>
          </a:p>
          <a:p>
            <a:r>
              <a:rPr lang="ka-GE" sz="2400" dirty="0" smtClean="0"/>
              <a:t>სერვისების ანაზღაურების ახალი მექანიზმები - 2018</a:t>
            </a:r>
          </a:p>
          <a:p>
            <a:endParaRPr lang="ka-G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966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06" y="469225"/>
            <a:ext cx="10972800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ექვსი ქრონიკული დაავადება: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37" y="1128710"/>
            <a:ext cx="6663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a-GE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ka-GE" dirty="0" smtClean="0">
                <a:solidFill>
                  <a:srgbClr val="C00000"/>
                </a:solidFill>
              </a:rPr>
              <a:t>2017 წელი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გულ-სისხლძარღვთა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დაავადებებ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ი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ფილტვის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ქრონიკულ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დიაბეტი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ტიპი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ფარისებრი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ჯირკვლის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5764" y="49717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სოციალურად დაუცველი პირები (&lt;100 000 ქულით)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-არაუმეტეს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ლარად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საპენსიო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ასაკის მოსახლეობა,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შშმ პირები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50%-დან-80%-მდე ფასდაკლება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4671152"/>
            <a:ext cx="4298997" cy="207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1764" y="2184547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dirty="0" smtClean="0">
                <a:solidFill>
                  <a:srgbClr val="C00000"/>
                </a:solidFill>
              </a:rPr>
              <a:t>2018  წელი</a:t>
            </a:r>
          </a:p>
          <a:p>
            <a:pPr lvl="1" algn="ctr"/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rgbClr val="C00000"/>
                </a:solidFill>
              </a:rPr>
              <a:t>პარკინსონი</a:t>
            </a:r>
            <a:endParaRPr lang="ka-GE" sz="2400" dirty="0">
              <a:solidFill>
                <a:srgbClr val="C00000"/>
              </a:solidFill>
            </a:endParaRPr>
          </a:p>
          <a:p>
            <a:pPr lvl="1"/>
            <a:r>
              <a:rPr lang="ka-GE" sz="2000" dirty="0" smtClean="0">
                <a:solidFill>
                  <a:srgbClr val="C00000"/>
                </a:solidFill>
              </a:rPr>
              <a:t>ეპილეფსია</a:t>
            </a:r>
            <a:endParaRPr lang="ka-GE" sz="20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0682" y="2015576"/>
            <a:ext cx="2250501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40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2028</TotalTime>
  <Words>638</Words>
  <Application>Microsoft Office PowerPoint</Application>
  <PresentationFormat>Custom</PresentationFormat>
  <Paragraphs>185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 საქართველოს ჯანდაცვის სისტემა- მიღწევები,  გამოწვევები და მომავლის ხედვა    2018 წელი. 25 დეკემბერი </vt:lpstr>
      <vt:lpstr>დემოგრაფიული და სოციალურ-ეკონომიკური მდგომარეობა  (2017 წელი)</vt:lpstr>
      <vt:lpstr>PowerPoint Presentation</vt:lpstr>
      <vt:lpstr>PowerPoint Presentation</vt:lpstr>
      <vt:lpstr>PowerPoint Presentation</vt:lpstr>
      <vt:lpstr>საყოველთაო ჯანდაცვის მთავარი მიღწევები</vt:lpstr>
      <vt:lpstr>PowerPoint Presentation</vt:lpstr>
      <vt:lpstr>საყოველთაო ჯანდაცვის პროგრამის განვითარების ეტაპები </vt:lpstr>
      <vt:lpstr>  ქრონიკული დაავადებების სამკურნალო მედიკამენტებით უზრუნველყოფის სახელმწიფო პროგრამა  ექვსი ქრონიკული დაავადება:   </vt:lpstr>
      <vt:lpstr>გზა C ჰეპატიტის ელიმინაციისკენ</vt:lpstr>
      <vt:lpstr>შემდგომი ნაბიჯები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Ketevan Goginashvili</cp:lastModifiedBy>
  <cp:revision>171</cp:revision>
  <dcterms:created xsi:type="dcterms:W3CDTF">2013-07-15T20:25:18Z</dcterms:created>
  <dcterms:modified xsi:type="dcterms:W3CDTF">2019-05-31T14:37:17Z</dcterms:modified>
</cp:coreProperties>
</file>